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87" r:id="rId1"/>
    <p:sldMasterId id="2147484400" r:id="rId2"/>
    <p:sldMasterId id="2147484413" r:id="rId3"/>
  </p:sldMasterIdLst>
  <p:notesMasterIdLst>
    <p:notesMasterId r:id="rId40"/>
  </p:notesMasterIdLst>
  <p:sldIdLst>
    <p:sldId id="311" r:id="rId4"/>
    <p:sldId id="257" r:id="rId5"/>
    <p:sldId id="259" r:id="rId6"/>
    <p:sldId id="263" r:id="rId7"/>
    <p:sldId id="305" r:id="rId8"/>
    <p:sldId id="285" r:id="rId9"/>
    <p:sldId id="265" r:id="rId10"/>
    <p:sldId id="308" r:id="rId11"/>
    <p:sldId id="310" r:id="rId12"/>
    <p:sldId id="298" r:id="rId13"/>
    <p:sldId id="299" r:id="rId14"/>
    <p:sldId id="286" r:id="rId15"/>
    <p:sldId id="278" r:id="rId16"/>
    <p:sldId id="313" r:id="rId17"/>
    <p:sldId id="279" r:id="rId18"/>
    <p:sldId id="287" r:id="rId19"/>
    <p:sldId id="288" r:id="rId20"/>
    <p:sldId id="301" r:id="rId21"/>
    <p:sldId id="303" r:id="rId22"/>
    <p:sldId id="289" r:id="rId23"/>
    <p:sldId id="302" r:id="rId24"/>
    <p:sldId id="309" r:id="rId25"/>
    <p:sldId id="304" r:id="rId26"/>
    <p:sldId id="284" r:id="rId27"/>
    <p:sldId id="290" r:id="rId28"/>
    <p:sldId id="275" r:id="rId29"/>
    <p:sldId id="307" r:id="rId30"/>
    <p:sldId id="291" r:id="rId31"/>
    <p:sldId id="306" r:id="rId32"/>
    <p:sldId id="292" r:id="rId33"/>
    <p:sldId id="293" r:id="rId34"/>
    <p:sldId id="294" r:id="rId35"/>
    <p:sldId id="296" r:id="rId36"/>
    <p:sldId id="295" r:id="rId37"/>
    <p:sldId id="271" r:id="rId38"/>
    <p:sldId id="264"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659" autoAdjust="0"/>
  </p:normalViewPr>
  <p:slideViewPr>
    <p:cSldViewPr snapToGrid="0" snapToObjects="1">
      <p:cViewPr varScale="1">
        <p:scale>
          <a:sx n="91" d="100"/>
          <a:sy n="91" d="100"/>
        </p:scale>
        <p:origin x="-2214" y="-11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5FD11C2-1A79-EE4D-8090-20FA9DB5A73B}" type="datetimeFigureOut">
              <a:rPr kumimoji="1" lang="zh-CN" altLang="en-US" smtClean="0"/>
              <a:pPr/>
              <a:t>2014/10/11</a:t>
            </a:fld>
            <a:endParaRPr kumimoji="1"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B476975-EBFB-864B-BAE8-6D56E591C172}" type="slidenum">
              <a:rPr kumimoji="1" lang="zh-CN" altLang="en-US" smtClean="0"/>
              <a:pPr/>
              <a:t>‹#›</a:t>
            </a:fld>
            <a:endParaRPr kumimoji="1" lang="zh-CN" altLang="en-US"/>
          </a:p>
        </p:txBody>
      </p:sp>
    </p:spTree>
    <p:extLst>
      <p:ext uri="{BB962C8B-B14F-4D97-AF65-F5344CB8AC3E}">
        <p14:creationId xmlns:p14="http://schemas.microsoft.com/office/powerpoint/2010/main" val="179960588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大家好，我的题目是多</a:t>
            </a:r>
            <a:r>
              <a:rPr lang="en-US" altLang="zh-CN" sz="1200" kern="1200" dirty="0" smtClean="0">
                <a:solidFill>
                  <a:schemeClr val="tx1"/>
                </a:solidFill>
                <a:effectLst/>
                <a:latin typeface="+mn-lt"/>
                <a:ea typeface="+mn-ea"/>
                <a:cs typeface="+mn-cs"/>
              </a:rPr>
              <a:t>CDN</a:t>
            </a:r>
            <a:r>
              <a:rPr lang="zh-CN" altLang="zh-CN" sz="1200" kern="1200" dirty="0" smtClean="0">
                <a:solidFill>
                  <a:schemeClr val="tx1"/>
                </a:solidFill>
                <a:effectLst/>
                <a:latin typeface="+mn-lt"/>
                <a:ea typeface="+mn-ea"/>
                <a:cs typeface="+mn-cs"/>
              </a:rPr>
              <a:t>自适应流媒体分发的系统资源优化研究</a:t>
            </a: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B476975-EBFB-864B-BAE8-6D56E591C172}" type="slidenum">
              <a:rPr kumimoji="1" lang="zh-CN" altLang="en-US" smtClean="0"/>
              <a:pPr/>
              <a:t>1</a:t>
            </a:fld>
            <a:endParaRPr kumimoji="1" lang="zh-CN" altLang="en-US"/>
          </a:p>
        </p:txBody>
      </p:sp>
    </p:spTree>
    <p:extLst>
      <p:ext uri="{BB962C8B-B14F-4D97-AF65-F5344CB8AC3E}">
        <p14:creationId xmlns:p14="http://schemas.microsoft.com/office/powerpoint/2010/main" val="4165844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最后，自适应流媒体多码率需求导致了大量的计算开销。传统的自适应码率服务方法分别进行视频的转码和分发，即在用户请求到达之前，将视频数据转码为特定的码率，并使用同质化策略将转码后的数据复制到</a:t>
            </a:r>
            <a:r>
              <a:rPr lang="en-US" altLang="zh-CN" sz="1200" kern="1200" dirty="0" smtClean="0">
                <a:solidFill>
                  <a:schemeClr val="tx1"/>
                </a:solidFill>
                <a:effectLst/>
                <a:latin typeface="+mn-lt"/>
                <a:ea typeface="+mn-ea"/>
                <a:cs typeface="+mn-cs"/>
              </a:rPr>
              <a:t>CDN</a:t>
            </a:r>
            <a:r>
              <a:rPr lang="zh-CN" altLang="zh-CN" sz="1200" kern="1200" dirty="0" smtClean="0">
                <a:solidFill>
                  <a:schemeClr val="tx1"/>
                </a:solidFill>
                <a:effectLst/>
                <a:latin typeface="+mn-lt"/>
                <a:ea typeface="+mn-ea"/>
                <a:cs typeface="+mn-cs"/>
              </a:rPr>
              <a:t>边缘服务器。</a:t>
            </a:r>
          </a:p>
          <a:p>
            <a:r>
              <a:rPr lang="zh-CN" altLang="zh-CN" sz="1200" kern="1200" dirty="0" smtClean="0">
                <a:solidFill>
                  <a:schemeClr val="tx1"/>
                </a:solidFill>
                <a:effectLst/>
                <a:latin typeface="+mn-lt"/>
                <a:ea typeface="+mn-ea"/>
                <a:cs typeface="+mn-cs"/>
              </a:rPr>
              <a:t>这种方式会带来以下几个问题，首先，固定的转码版本限制了用户选择的范围，传统的小码率集合不能有效的根据细粒度的网络条件选择合适的码率。其次，视频版本数量日益增加，而且不同版本流行度不均匀，传统的预转码浪费大量资源。最后，同质化服务无法满足用户对不同服务器偏好的需求，导致用户接收到的视频码率与用户</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服务器带宽不匹配。</a:t>
            </a:r>
          </a:p>
          <a:p>
            <a:endParaRPr kumimoji="1" lang="zh-CN" altLang="en-US" dirty="0"/>
          </a:p>
        </p:txBody>
      </p:sp>
      <p:sp>
        <p:nvSpPr>
          <p:cNvPr id="4" name="幻灯片编号占位符 3"/>
          <p:cNvSpPr>
            <a:spLocks noGrp="1"/>
          </p:cNvSpPr>
          <p:nvPr>
            <p:ph type="sldNum" sz="quarter" idx="10"/>
          </p:nvPr>
        </p:nvSpPr>
        <p:spPr/>
        <p:txBody>
          <a:bodyPr/>
          <a:lstStyle/>
          <a:p>
            <a:fld id="{CB476975-EBFB-864B-BAE8-6D56E591C172}" type="slidenum">
              <a:rPr kumimoji="1" lang="zh-CN" altLang="en-US" smtClean="0"/>
              <a:pPr/>
              <a:t>11</a:t>
            </a:fld>
            <a:endParaRPr kumimoji="1" lang="zh-CN" altLang="en-US"/>
          </a:p>
        </p:txBody>
      </p:sp>
    </p:spTree>
    <p:extLst>
      <p:ext uri="{BB962C8B-B14F-4D97-AF65-F5344CB8AC3E}">
        <p14:creationId xmlns:p14="http://schemas.microsoft.com/office/powerpoint/2010/main" val="13561874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现有的关于这方面的工作主要分为四个部分：多</a:t>
            </a:r>
            <a:r>
              <a:rPr lang="en-US" altLang="zh-CN" sz="1200" kern="1200" dirty="0" smtClean="0">
                <a:solidFill>
                  <a:schemeClr val="tx1"/>
                </a:solidFill>
                <a:effectLst/>
                <a:latin typeface="+mn-lt"/>
                <a:ea typeface="+mn-ea"/>
                <a:cs typeface="+mn-cs"/>
              </a:rPr>
              <a:t>CDN</a:t>
            </a:r>
            <a:r>
              <a:rPr lang="zh-CN" altLang="zh-CN" sz="1200" kern="1200" dirty="0" smtClean="0">
                <a:solidFill>
                  <a:schemeClr val="tx1"/>
                </a:solidFill>
                <a:effectLst/>
                <a:latin typeface="+mn-lt"/>
                <a:ea typeface="+mn-ea"/>
                <a:cs typeface="+mn-cs"/>
              </a:rPr>
              <a:t>下的内容部署， 多</a:t>
            </a:r>
            <a:r>
              <a:rPr lang="en-US" altLang="zh-CN" sz="1200" kern="1200" dirty="0" smtClean="0">
                <a:solidFill>
                  <a:schemeClr val="tx1"/>
                </a:solidFill>
                <a:effectLst/>
                <a:latin typeface="+mn-lt"/>
                <a:ea typeface="+mn-ea"/>
                <a:cs typeface="+mn-cs"/>
              </a:rPr>
              <a:t>CDN</a:t>
            </a:r>
            <a:r>
              <a:rPr lang="zh-CN" altLang="zh-CN" sz="1200" kern="1200" dirty="0" smtClean="0">
                <a:solidFill>
                  <a:schemeClr val="tx1"/>
                </a:solidFill>
                <a:effectLst/>
                <a:latin typeface="+mn-lt"/>
                <a:ea typeface="+mn-ea"/>
                <a:cs typeface="+mn-cs"/>
              </a:rPr>
              <a:t>下的服务节点选择；</a:t>
            </a:r>
            <a:r>
              <a:rPr lang="en-US" altLang="zh-CN" sz="1200" kern="1200" dirty="0" smtClean="0">
                <a:solidFill>
                  <a:schemeClr val="tx1"/>
                </a:solidFill>
                <a:effectLst/>
                <a:latin typeface="+mn-lt"/>
                <a:ea typeface="+mn-ea"/>
                <a:cs typeface="+mn-cs"/>
              </a:rPr>
              <a:t>DASH</a:t>
            </a:r>
            <a:r>
              <a:rPr lang="zh-CN" altLang="zh-CN" sz="1200" kern="1200" dirty="0" smtClean="0">
                <a:solidFill>
                  <a:schemeClr val="tx1"/>
                </a:solidFill>
                <a:effectLst/>
                <a:latin typeface="+mn-lt"/>
                <a:ea typeface="+mn-ea"/>
                <a:cs typeface="+mn-cs"/>
              </a:rPr>
              <a:t>码率选择，自适应流媒体的计算与网络资源优化。</a:t>
            </a:r>
          </a:p>
          <a:p>
            <a:endParaRPr lang="zh-CN" altLang="en-US" dirty="0"/>
          </a:p>
        </p:txBody>
      </p:sp>
      <p:sp>
        <p:nvSpPr>
          <p:cNvPr id="4" name="灯片编号占位符 3"/>
          <p:cNvSpPr>
            <a:spLocks noGrp="1"/>
          </p:cNvSpPr>
          <p:nvPr>
            <p:ph type="sldNum" sz="quarter" idx="10"/>
          </p:nvPr>
        </p:nvSpPr>
        <p:spPr/>
        <p:txBody>
          <a:bodyPr/>
          <a:lstStyle/>
          <a:p>
            <a:fld id="{CB476975-EBFB-864B-BAE8-6D56E591C172}" type="slidenum">
              <a:rPr kumimoji="1" lang="zh-CN" altLang="en-US" smtClean="0"/>
              <a:pPr/>
              <a:t>12</a:t>
            </a:fld>
            <a:endParaRPr kumimoji="1" lang="zh-CN" altLang="en-US"/>
          </a:p>
        </p:txBody>
      </p:sp>
    </p:spTree>
    <p:extLst>
      <p:ext uri="{BB962C8B-B14F-4D97-AF65-F5344CB8AC3E}">
        <p14:creationId xmlns:p14="http://schemas.microsoft.com/office/powerpoint/2010/main" val="3590082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在多</a:t>
            </a:r>
            <a:r>
              <a:rPr lang="en-US" altLang="zh-CN" sz="1200" kern="1200" dirty="0" smtClean="0">
                <a:solidFill>
                  <a:schemeClr val="tx1"/>
                </a:solidFill>
                <a:effectLst/>
                <a:latin typeface="+mn-lt"/>
                <a:ea typeface="+mn-ea"/>
                <a:cs typeface="+mn-cs"/>
              </a:rPr>
              <a:t>CDN</a:t>
            </a:r>
            <a:r>
              <a:rPr lang="zh-CN" altLang="en-US" sz="1200" kern="1200" dirty="0" smtClean="0">
                <a:solidFill>
                  <a:schemeClr val="tx1"/>
                </a:solidFill>
                <a:effectLst/>
                <a:latin typeface="+mn-lt"/>
                <a:ea typeface="+mn-ea"/>
                <a:cs typeface="+mn-cs"/>
              </a:rPr>
              <a:t>下的内容部署方面： </a:t>
            </a:r>
            <a:r>
              <a:rPr lang="en-US" altLang="zh-CN" sz="1200" kern="1200" dirty="0" err="1" smtClean="0">
                <a:solidFill>
                  <a:schemeClr val="tx1"/>
                </a:solidFill>
                <a:effectLst/>
                <a:latin typeface="+mn-lt"/>
                <a:ea typeface="+mn-ea"/>
                <a:cs typeface="+mn-cs"/>
              </a:rPr>
              <a:t>netflix</a:t>
            </a:r>
            <a:r>
              <a:rPr lang="zh-CN" altLang="en-US" sz="1200" kern="1200" dirty="0" smtClean="0">
                <a:solidFill>
                  <a:schemeClr val="tx1"/>
                </a:solidFill>
                <a:effectLst/>
                <a:latin typeface="+mn-lt"/>
                <a:ea typeface="+mn-ea"/>
                <a:cs typeface="+mn-cs"/>
              </a:rPr>
              <a:t>的多</a:t>
            </a:r>
            <a:r>
              <a:rPr lang="en-US" altLang="zh-CN" sz="1200" kern="1200" dirty="0" smtClean="0">
                <a:solidFill>
                  <a:schemeClr val="tx1"/>
                </a:solidFill>
                <a:effectLst/>
                <a:latin typeface="+mn-lt"/>
                <a:ea typeface="+mn-ea"/>
                <a:cs typeface="+mn-cs"/>
              </a:rPr>
              <a:t>CDN</a:t>
            </a:r>
            <a:r>
              <a:rPr lang="zh-CN" altLang="en-US" sz="1200" kern="1200" dirty="0" smtClean="0">
                <a:solidFill>
                  <a:schemeClr val="tx1"/>
                </a:solidFill>
                <a:effectLst/>
                <a:latin typeface="+mn-lt"/>
                <a:ea typeface="+mn-ea"/>
                <a:cs typeface="+mn-cs"/>
              </a:rPr>
              <a:t>内容分发机制，验证了采用数据中心与</a:t>
            </a:r>
            <a:r>
              <a:rPr lang="en-US" altLang="zh-CN" sz="1200" kern="1200" dirty="0" smtClean="0">
                <a:solidFill>
                  <a:schemeClr val="tx1"/>
                </a:solidFill>
                <a:effectLst/>
                <a:latin typeface="+mn-lt"/>
                <a:ea typeface="+mn-ea"/>
                <a:cs typeface="+mn-cs"/>
              </a:rPr>
              <a:t>CDN</a:t>
            </a:r>
            <a:r>
              <a:rPr lang="zh-CN" altLang="en-US" sz="1200" kern="1200" dirty="0" smtClean="0">
                <a:solidFill>
                  <a:schemeClr val="tx1"/>
                </a:solidFill>
                <a:effectLst/>
                <a:latin typeface="+mn-lt"/>
                <a:ea typeface="+mn-ea"/>
                <a:cs typeface="+mn-cs"/>
              </a:rPr>
              <a:t>混合分发方式的性能提升。</a:t>
            </a:r>
          </a:p>
          <a:p>
            <a:r>
              <a:rPr lang="zh-CN" altLang="en-US" sz="1200" kern="1200" dirty="0" smtClean="0">
                <a:solidFill>
                  <a:schemeClr val="tx1"/>
                </a:solidFill>
                <a:effectLst/>
                <a:latin typeface="+mn-lt"/>
                <a:ea typeface="+mn-ea"/>
                <a:cs typeface="+mn-cs"/>
              </a:rPr>
              <a:t>另外，已有的研究在衡量成本和用户体验的基础上，采用寻找凸包极值点和动态在想更新的方式进行内容部署。</a:t>
            </a:r>
          </a:p>
          <a:p>
            <a:r>
              <a:rPr lang="zh-CN" altLang="en-US" sz="1200" kern="1200" dirty="0" smtClean="0">
                <a:solidFill>
                  <a:schemeClr val="tx1"/>
                </a:solidFill>
                <a:effectLst/>
                <a:latin typeface="+mn-lt"/>
                <a:ea typeface="+mn-ea"/>
                <a:cs typeface="+mn-cs"/>
              </a:rPr>
              <a:t>但是这些工作都缺少研究</a:t>
            </a:r>
            <a:r>
              <a:rPr lang="en-US" altLang="zh-CN" sz="1200" kern="1200" dirty="0" smtClean="0">
                <a:solidFill>
                  <a:schemeClr val="tx1"/>
                </a:solidFill>
                <a:effectLst/>
                <a:latin typeface="+mn-lt"/>
                <a:ea typeface="+mn-ea"/>
                <a:cs typeface="+mn-cs"/>
              </a:rPr>
              <a:t>DASH</a:t>
            </a:r>
            <a:r>
              <a:rPr lang="zh-CN" altLang="en-US" sz="1200" kern="1200" dirty="0" smtClean="0">
                <a:solidFill>
                  <a:schemeClr val="tx1"/>
                </a:solidFill>
                <a:effectLst/>
                <a:latin typeface="+mn-lt"/>
                <a:ea typeface="+mn-ea"/>
                <a:cs typeface="+mn-cs"/>
              </a:rPr>
              <a:t>视频不同版本流行度及其访问请求规模对内容部署的影响。</a:t>
            </a:r>
          </a:p>
          <a:p>
            <a:endParaRPr lang="zh-CN" altLang="en-US" sz="1200" kern="1200" baseline="0" dirty="0">
              <a:solidFill>
                <a:schemeClr val="tx1"/>
              </a:solidFill>
              <a:latin typeface="+mn-lt"/>
              <a:ea typeface="+mn-ea"/>
              <a:cs typeface="+mn-cs"/>
            </a:endParaRPr>
          </a:p>
        </p:txBody>
      </p:sp>
      <p:sp>
        <p:nvSpPr>
          <p:cNvPr id="4" name="幻灯片编号占位符 3"/>
          <p:cNvSpPr>
            <a:spLocks noGrp="1"/>
          </p:cNvSpPr>
          <p:nvPr>
            <p:ph type="sldNum" sz="quarter" idx="10"/>
          </p:nvPr>
        </p:nvSpPr>
        <p:spPr/>
        <p:txBody>
          <a:bodyPr/>
          <a:lstStyle/>
          <a:p>
            <a:fld id="{CB476975-EBFB-864B-BAE8-6D56E591C172}" type="slidenum">
              <a:rPr kumimoji="1" lang="zh-CN" altLang="en-US" smtClean="0"/>
              <a:pPr/>
              <a:t>13</a:t>
            </a:fld>
            <a:endParaRPr kumimoji="1" lang="zh-CN" altLang="en-US"/>
          </a:p>
        </p:txBody>
      </p:sp>
    </p:spTree>
    <p:extLst>
      <p:ext uri="{BB962C8B-B14F-4D97-AF65-F5344CB8AC3E}">
        <p14:creationId xmlns:p14="http://schemas.microsoft.com/office/powerpoint/2010/main" val="3331416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在服务节点选择方面，一类工作是通过相同属性用户体验类似或者建立用户体验模型两种方式选择节点。</a:t>
            </a:r>
          </a:p>
          <a:p>
            <a:r>
              <a:rPr lang="zh-CN" altLang="en-US" sz="1200" kern="1200" dirty="0" smtClean="0">
                <a:solidFill>
                  <a:schemeClr val="tx1"/>
                </a:solidFill>
                <a:effectLst/>
                <a:latin typeface="+mn-lt"/>
                <a:ea typeface="+mn-ea"/>
                <a:cs typeface="+mn-cs"/>
              </a:rPr>
              <a:t>另一类工作是比较节点选择所带来的延迟进行节点选择。</a:t>
            </a:r>
          </a:p>
          <a:p>
            <a:r>
              <a:rPr lang="zh-CN" altLang="en-US" sz="1200" kern="1200" dirty="0" smtClean="0">
                <a:solidFill>
                  <a:schemeClr val="tx1"/>
                </a:solidFill>
                <a:effectLst/>
                <a:latin typeface="+mn-lt"/>
                <a:ea typeface="+mn-ea"/>
                <a:cs typeface="+mn-cs"/>
              </a:rPr>
              <a:t>但是这些工作没有考虑引入</a:t>
            </a:r>
            <a:r>
              <a:rPr lang="en-US" altLang="zh-CN" sz="1200" kern="1200" dirty="0" smtClean="0">
                <a:solidFill>
                  <a:schemeClr val="tx1"/>
                </a:solidFill>
                <a:effectLst/>
                <a:latin typeface="+mn-lt"/>
                <a:ea typeface="+mn-ea"/>
                <a:cs typeface="+mn-cs"/>
              </a:rPr>
              <a:t>DASH</a:t>
            </a:r>
            <a:r>
              <a:rPr lang="zh-CN" altLang="en-US" sz="1200" kern="1200" dirty="0" smtClean="0">
                <a:solidFill>
                  <a:schemeClr val="tx1"/>
                </a:solidFill>
                <a:effectLst/>
                <a:latin typeface="+mn-lt"/>
                <a:ea typeface="+mn-ea"/>
                <a:cs typeface="+mn-cs"/>
              </a:rPr>
              <a:t>之后，码率切换次数和切换间隔对用户体验的影响。</a:t>
            </a:r>
          </a:p>
          <a:p>
            <a:endParaRPr lang="zh-CN" altLang="zh-CN" sz="1200" kern="1200" dirty="0" smtClean="0">
              <a:solidFill>
                <a:schemeClr val="tx1"/>
              </a:solidFill>
              <a:effectLst/>
              <a:latin typeface="+mn-lt"/>
              <a:ea typeface="+mn-ea"/>
              <a:cs typeface="+mn-cs"/>
            </a:endParaRPr>
          </a:p>
          <a:p>
            <a:endParaRPr lang="zh-CN" altLang="en-US" sz="1200" kern="1200" baseline="0" dirty="0">
              <a:solidFill>
                <a:schemeClr val="tx1"/>
              </a:solidFill>
              <a:latin typeface="+mn-lt"/>
              <a:ea typeface="+mn-ea"/>
              <a:cs typeface="+mn-cs"/>
            </a:endParaRPr>
          </a:p>
        </p:txBody>
      </p:sp>
      <p:sp>
        <p:nvSpPr>
          <p:cNvPr id="4" name="幻灯片编号占位符 3"/>
          <p:cNvSpPr>
            <a:spLocks noGrp="1"/>
          </p:cNvSpPr>
          <p:nvPr>
            <p:ph type="sldNum" sz="quarter" idx="10"/>
          </p:nvPr>
        </p:nvSpPr>
        <p:spPr/>
        <p:txBody>
          <a:bodyPr/>
          <a:lstStyle/>
          <a:p>
            <a:fld id="{CB476975-EBFB-864B-BAE8-6D56E591C172}" type="slidenum">
              <a:rPr kumimoji="1" lang="zh-CN" altLang="en-US" smtClean="0"/>
              <a:pPr/>
              <a:t>14</a:t>
            </a:fld>
            <a:endParaRPr kumimoji="1" lang="zh-CN" altLang="en-US"/>
          </a:p>
        </p:txBody>
      </p:sp>
    </p:spTree>
    <p:extLst>
      <p:ext uri="{BB962C8B-B14F-4D97-AF65-F5344CB8AC3E}">
        <p14:creationId xmlns:p14="http://schemas.microsoft.com/office/powerpoint/2010/main" val="4334058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kern="1200" dirty="0" smtClean="0">
                <a:solidFill>
                  <a:schemeClr val="tx1"/>
                </a:solidFill>
                <a:latin typeface="+mn-lt"/>
                <a:ea typeface="+mn-ea"/>
                <a:cs typeface="+mn-cs"/>
              </a:rPr>
              <a:t>在码率选择方面，一类是在客户端引入随机机制解决周期性下载导致的不公平或者通过不同参数指标预测用户体验进行码率选择。</a:t>
            </a:r>
          </a:p>
          <a:p>
            <a:r>
              <a:rPr kumimoji="1" lang="zh-CN" altLang="en-US" sz="1200" kern="1200" dirty="0" smtClean="0">
                <a:solidFill>
                  <a:schemeClr val="tx1"/>
                </a:solidFill>
                <a:latin typeface="+mn-lt"/>
                <a:ea typeface="+mn-ea"/>
                <a:cs typeface="+mn-cs"/>
              </a:rPr>
              <a:t>另一类是通过在通过服务器端整流解决由于播放器</a:t>
            </a:r>
            <a:r>
              <a:rPr kumimoji="1" lang="en-US" altLang="zh-CN" sz="1200" kern="1200" dirty="0" smtClean="0">
                <a:solidFill>
                  <a:schemeClr val="tx1"/>
                </a:solidFill>
                <a:latin typeface="+mn-lt"/>
                <a:ea typeface="+mn-ea"/>
                <a:cs typeface="+mn-cs"/>
              </a:rPr>
              <a:t>ON_OFF</a:t>
            </a:r>
            <a:r>
              <a:rPr kumimoji="1" lang="zh-CN" altLang="en-US" sz="1200" kern="1200" dirty="0" smtClean="0">
                <a:solidFill>
                  <a:schemeClr val="tx1"/>
                </a:solidFill>
                <a:latin typeface="+mn-lt"/>
                <a:ea typeface="+mn-ea"/>
                <a:cs typeface="+mn-cs"/>
              </a:rPr>
              <a:t>模式错开高估可用带宽导致的比特率震荡现象</a:t>
            </a:r>
            <a:endParaRPr kumimoji="1" lang="en-US" altLang="zh-CN"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但是这些工作假设服务器端带宽充足，没有将用户体验与服务器端压力共同考虑一起进行资源优化。</a:t>
            </a:r>
          </a:p>
          <a:p>
            <a:endParaRPr kumimoji="1" lang="zh-CN" altLang="en-US" sz="1200" kern="1200" dirty="0" smtClean="0">
              <a:solidFill>
                <a:schemeClr val="tx1"/>
              </a:solidFill>
              <a:latin typeface="+mn-lt"/>
              <a:ea typeface="+mn-ea"/>
              <a:cs typeface="+mn-cs"/>
            </a:endParaRPr>
          </a:p>
          <a:p>
            <a:endParaRPr kumimoji="1" lang="zh-CN" altLang="en-US" sz="1200" kern="1200" dirty="0">
              <a:solidFill>
                <a:schemeClr val="tx1"/>
              </a:solidFill>
              <a:latin typeface="+mn-lt"/>
              <a:ea typeface="+mn-ea"/>
              <a:cs typeface="+mn-cs"/>
            </a:endParaRPr>
          </a:p>
        </p:txBody>
      </p:sp>
      <p:sp>
        <p:nvSpPr>
          <p:cNvPr id="4" name="幻灯片编号占位符 3"/>
          <p:cNvSpPr>
            <a:spLocks noGrp="1"/>
          </p:cNvSpPr>
          <p:nvPr>
            <p:ph type="sldNum" sz="quarter" idx="10"/>
          </p:nvPr>
        </p:nvSpPr>
        <p:spPr/>
        <p:txBody>
          <a:bodyPr/>
          <a:lstStyle/>
          <a:p>
            <a:fld id="{CB476975-EBFB-864B-BAE8-6D56E591C172}" type="slidenum">
              <a:rPr kumimoji="1" lang="zh-CN" altLang="en-US" smtClean="0"/>
              <a:pPr/>
              <a:t>15</a:t>
            </a:fld>
            <a:endParaRPr kumimoji="1" lang="zh-CN" altLang="en-US"/>
          </a:p>
        </p:txBody>
      </p:sp>
    </p:spTree>
    <p:extLst>
      <p:ext uri="{BB962C8B-B14F-4D97-AF65-F5344CB8AC3E}">
        <p14:creationId xmlns:p14="http://schemas.microsoft.com/office/powerpoint/2010/main" val="27313719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自适应流媒体的计算域网络资源优化方面，已有工作主要是通过云端虚拟机进行实时转码或者通过可扩展视频编码器进行实时剪裁。</a:t>
            </a:r>
          </a:p>
          <a:p>
            <a:r>
              <a:rPr lang="zh-CN" altLang="zh-CN" sz="1200" kern="1200" dirty="0" smtClean="0">
                <a:solidFill>
                  <a:schemeClr val="tx1"/>
                </a:solidFill>
                <a:effectLst/>
                <a:latin typeface="+mn-lt"/>
                <a:ea typeface="+mn-ea"/>
                <a:cs typeface="+mn-cs"/>
              </a:rPr>
              <a:t>但是这些工作需要额外的资源进行转码，未考虑根据多</a:t>
            </a:r>
            <a:r>
              <a:rPr lang="en-US" altLang="zh-CN" sz="1200" kern="1200" dirty="0" smtClean="0">
                <a:solidFill>
                  <a:schemeClr val="tx1"/>
                </a:solidFill>
                <a:effectLst/>
                <a:latin typeface="+mn-lt"/>
                <a:ea typeface="+mn-ea"/>
                <a:cs typeface="+mn-cs"/>
              </a:rPr>
              <a:t>CDN</a:t>
            </a:r>
            <a:r>
              <a:rPr lang="zh-CN" altLang="zh-CN" sz="1200" kern="1200" dirty="0" smtClean="0">
                <a:solidFill>
                  <a:schemeClr val="tx1"/>
                </a:solidFill>
                <a:effectLst/>
                <a:latin typeface="+mn-lt"/>
                <a:ea typeface="+mn-ea"/>
                <a:cs typeface="+mn-cs"/>
              </a:rPr>
              <a:t>平台资源负载，进行视频转码，分发网络和计算资源的联合优化。</a:t>
            </a:r>
          </a:p>
          <a:p>
            <a:endParaRPr kumimoji="1" lang="zh-CN" altLang="en-US" dirty="0"/>
          </a:p>
        </p:txBody>
      </p:sp>
      <p:sp>
        <p:nvSpPr>
          <p:cNvPr id="4" name="幻灯片编号占位符 3"/>
          <p:cNvSpPr>
            <a:spLocks noGrp="1"/>
          </p:cNvSpPr>
          <p:nvPr>
            <p:ph type="sldNum" sz="quarter" idx="10"/>
          </p:nvPr>
        </p:nvSpPr>
        <p:spPr/>
        <p:txBody>
          <a:bodyPr/>
          <a:lstStyle/>
          <a:p>
            <a:fld id="{CB476975-EBFB-864B-BAE8-6D56E591C172}" type="slidenum">
              <a:rPr kumimoji="1" lang="zh-CN" altLang="en-US" smtClean="0"/>
              <a:pPr/>
              <a:t>16</a:t>
            </a:fld>
            <a:endParaRPr kumimoji="1" lang="zh-CN" altLang="en-US"/>
          </a:p>
        </p:txBody>
      </p:sp>
    </p:spTree>
    <p:extLst>
      <p:ext uri="{BB962C8B-B14F-4D97-AF65-F5344CB8AC3E}">
        <p14:creationId xmlns:p14="http://schemas.microsoft.com/office/powerpoint/2010/main" val="27313719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针对这些不足，我将进行如下的研究，</a:t>
            </a:r>
            <a:endParaRPr lang="zh-CN" altLang="en-US" dirty="0"/>
          </a:p>
        </p:txBody>
      </p:sp>
      <p:sp>
        <p:nvSpPr>
          <p:cNvPr id="4" name="灯片编号占位符 3"/>
          <p:cNvSpPr>
            <a:spLocks noGrp="1"/>
          </p:cNvSpPr>
          <p:nvPr>
            <p:ph type="sldNum" sz="quarter" idx="10"/>
          </p:nvPr>
        </p:nvSpPr>
        <p:spPr/>
        <p:txBody>
          <a:bodyPr/>
          <a:lstStyle/>
          <a:p>
            <a:fld id="{CB476975-EBFB-864B-BAE8-6D56E591C172}" type="slidenum">
              <a:rPr kumimoji="1" lang="zh-CN" altLang="en-US" smtClean="0"/>
              <a:pPr/>
              <a:t>17</a:t>
            </a:fld>
            <a:endParaRPr kumimoji="1" lang="zh-CN" altLang="en-US"/>
          </a:p>
        </p:txBody>
      </p:sp>
    </p:spTree>
    <p:extLst>
      <p:ext uri="{BB962C8B-B14F-4D97-AF65-F5344CB8AC3E}">
        <p14:creationId xmlns:p14="http://schemas.microsoft.com/office/powerpoint/2010/main" val="9831121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通过对</a:t>
            </a:r>
            <a:r>
              <a:rPr lang="en-US" altLang="zh-CN" sz="1200" kern="1200" dirty="0" smtClean="0">
                <a:solidFill>
                  <a:schemeClr val="tx1"/>
                </a:solidFill>
                <a:effectLst/>
                <a:latin typeface="+mn-lt"/>
                <a:ea typeface="+mn-ea"/>
                <a:cs typeface="+mn-cs"/>
              </a:rPr>
              <a:t>DASH</a:t>
            </a:r>
            <a:r>
              <a:rPr lang="zh-CN" altLang="zh-CN" sz="1200" kern="1200" dirty="0" smtClean="0">
                <a:solidFill>
                  <a:schemeClr val="tx1"/>
                </a:solidFill>
                <a:effectLst/>
                <a:latin typeface="+mn-lt"/>
                <a:ea typeface="+mn-ea"/>
                <a:cs typeface="+mn-cs"/>
              </a:rPr>
              <a:t>用户体验和访问行为的大规模测量和建模指导多</a:t>
            </a:r>
            <a:r>
              <a:rPr lang="en-US" altLang="zh-CN" sz="1200" kern="1200" dirty="0" smtClean="0">
                <a:solidFill>
                  <a:schemeClr val="tx1"/>
                </a:solidFill>
                <a:effectLst/>
                <a:latin typeface="+mn-lt"/>
                <a:ea typeface="+mn-ea"/>
                <a:cs typeface="+mn-cs"/>
              </a:rPr>
              <a:t>CDN</a:t>
            </a:r>
            <a:r>
              <a:rPr lang="zh-CN" altLang="zh-CN" sz="1200" kern="1200" dirty="0" smtClean="0">
                <a:solidFill>
                  <a:schemeClr val="tx1"/>
                </a:solidFill>
                <a:effectLst/>
                <a:latin typeface="+mn-lt"/>
                <a:ea typeface="+mn-ea"/>
                <a:cs typeface="+mn-cs"/>
              </a:rPr>
              <a:t>内容部署，节点选择，码率切换以及网络计算资源联合优化</a:t>
            </a:r>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接下来，我将对各个</a:t>
            </a:r>
            <a:r>
              <a:rPr lang="zh-CN" altLang="en-US" sz="1200" kern="1200" dirty="0" smtClean="0">
                <a:solidFill>
                  <a:schemeClr val="tx1"/>
                </a:solidFill>
                <a:effectLst/>
                <a:latin typeface="+mn-lt"/>
                <a:ea typeface="+mn-ea"/>
                <a:cs typeface="+mn-cs"/>
              </a:rPr>
              <a:t>部分</a:t>
            </a:r>
            <a:r>
              <a:rPr lang="zh-CN" altLang="zh-CN" sz="1200" kern="1200" dirty="0" smtClean="0">
                <a:solidFill>
                  <a:schemeClr val="tx1"/>
                </a:solidFill>
                <a:effectLst/>
                <a:latin typeface="+mn-lt"/>
                <a:ea typeface="+mn-ea"/>
                <a:cs typeface="+mn-cs"/>
              </a:rPr>
              <a:t>进行详细的报告。</a:t>
            </a:r>
          </a:p>
          <a:p>
            <a:endParaRPr lang="zh-CN" altLang="en-US" dirty="0"/>
          </a:p>
        </p:txBody>
      </p:sp>
      <p:sp>
        <p:nvSpPr>
          <p:cNvPr id="4" name="灯片编号占位符 3"/>
          <p:cNvSpPr>
            <a:spLocks noGrp="1"/>
          </p:cNvSpPr>
          <p:nvPr>
            <p:ph type="sldNum" sz="quarter" idx="10"/>
          </p:nvPr>
        </p:nvSpPr>
        <p:spPr/>
        <p:txBody>
          <a:bodyPr/>
          <a:lstStyle/>
          <a:p>
            <a:fld id="{CB476975-EBFB-864B-BAE8-6D56E591C172}" type="slidenum">
              <a:rPr kumimoji="1" lang="zh-CN" altLang="en-US" smtClean="0"/>
              <a:pPr/>
              <a:t>18</a:t>
            </a:fld>
            <a:endParaRPr kumimoji="1" lang="zh-CN" altLang="en-US"/>
          </a:p>
        </p:txBody>
      </p:sp>
    </p:spTree>
    <p:extLst>
      <p:ext uri="{BB962C8B-B14F-4D97-AF65-F5344CB8AC3E}">
        <p14:creationId xmlns:p14="http://schemas.microsoft.com/office/powerpoint/2010/main" val="18489233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首先由于视频供应商用来提供服务的成本是有限的，如何在有限的资源下部署视频内容，最大化用户体验，实现开销与性能的联合优化设计到以下问题：</a:t>
            </a:r>
          </a:p>
          <a:p>
            <a:pPr lvl="0"/>
            <a:r>
              <a:rPr lang="en-US" altLang="zh-CN" sz="1200" kern="1200" dirty="0" smtClean="0">
                <a:solidFill>
                  <a:schemeClr val="tx1"/>
                </a:solidFill>
                <a:effectLst/>
                <a:latin typeface="+mn-lt"/>
                <a:ea typeface="+mn-ea"/>
                <a:cs typeface="+mn-cs"/>
              </a:rPr>
              <a:t>DASH</a:t>
            </a:r>
            <a:r>
              <a:rPr lang="zh-CN" altLang="zh-CN" sz="1200" kern="1200" dirty="0" smtClean="0">
                <a:solidFill>
                  <a:schemeClr val="tx1"/>
                </a:solidFill>
                <a:effectLst/>
                <a:latin typeface="+mn-lt"/>
                <a:ea typeface="+mn-ea"/>
                <a:cs typeface="+mn-cs"/>
              </a:rPr>
              <a:t>内容访问与版本流行度预测</a:t>
            </a:r>
          </a:p>
          <a:p>
            <a:pPr lvl="0"/>
            <a:r>
              <a:rPr lang="zh-CN" altLang="zh-CN" sz="1200" kern="1200" dirty="0" smtClean="0">
                <a:solidFill>
                  <a:schemeClr val="tx1"/>
                </a:solidFill>
                <a:effectLst/>
                <a:latin typeface="+mn-lt"/>
                <a:ea typeface="+mn-ea"/>
                <a:cs typeface="+mn-cs"/>
              </a:rPr>
              <a:t>不同地区资源分配，目的是尽可能的将资源分配到可以带来最大效益的区域，从而在视频部署中，可以更好的满足用户的需求</a:t>
            </a:r>
          </a:p>
          <a:p>
            <a:pPr lvl="0"/>
            <a:r>
              <a:rPr lang="zh-CN" altLang="zh-CN" sz="1200" kern="1200" dirty="0" smtClean="0">
                <a:solidFill>
                  <a:schemeClr val="tx1"/>
                </a:solidFill>
                <a:effectLst/>
                <a:latin typeface="+mn-lt"/>
                <a:ea typeface="+mn-ea"/>
                <a:cs typeface="+mn-cs"/>
              </a:rPr>
              <a:t>在给定资源分配情况下进行内容部署，尽可能减少所有视频从其他区域获取的数据量</a:t>
            </a:r>
          </a:p>
          <a:p>
            <a:endParaRPr lang="zh-CN" altLang="en-US" dirty="0"/>
          </a:p>
        </p:txBody>
      </p:sp>
      <p:sp>
        <p:nvSpPr>
          <p:cNvPr id="4" name="灯片编号占位符 3"/>
          <p:cNvSpPr>
            <a:spLocks noGrp="1"/>
          </p:cNvSpPr>
          <p:nvPr>
            <p:ph type="sldNum" sz="quarter" idx="10"/>
          </p:nvPr>
        </p:nvSpPr>
        <p:spPr/>
        <p:txBody>
          <a:bodyPr/>
          <a:lstStyle/>
          <a:p>
            <a:fld id="{CB476975-EBFB-864B-BAE8-6D56E591C172}" type="slidenum">
              <a:rPr kumimoji="1" lang="zh-CN" altLang="en-US" smtClean="0"/>
              <a:pPr/>
              <a:t>19</a:t>
            </a:fld>
            <a:endParaRPr kumimoji="1" lang="zh-CN" altLang="en-US"/>
          </a:p>
        </p:txBody>
      </p:sp>
    </p:spTree>
    <p:extLst>
      <p:ext uri="{BB962C8B-B14F-4D97-AF65-F5344CB8AC3E}">
        <p14:creationId xmlns:p14="http://schemas.microsoft.com/office/powerpoint/2010/main" val="41511715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通过实际的测量，我们发现用户访问上下文呈现出对数据块请求偏好以及由于不同地区</a:t>
            </a:r>
            <a:r>
              <a:rPr lang="en-US" altLang="zh-CN" sz="1200" kern="1200" dirty="0" smtClean="0">
                <a:solidFill>
                  <a:schemeClr val="tx1"/>
                </a:solidFill>
                <a:effectLst/>
                <a:latin typeface="+mn-lt"/>
                <a:ea typeface="+mn-ea"/>
                <a:cs typeface="+mn-cs"/>
              </a:rPr>
              <a:t>ISP</a:t>
            </a:r>
            <a:r>
              <a:rPr lang="zh-CN" altLang="en-US" sz="1200" kern="1200" dirty="0" smtClean="0">
                <a:solidFill>
                  <a:schemeClr val="tx1"/>
                </a:solidFill>
                <a:effectLst/>
                <a:latin typeface="+mn-lt"/>
                <a:ea typeface="+mn-ea"/>
                <a:cs typeface="+mn-cs"/>
              </a:rPr>
              <a:t>性能差异导致的不同地区</a:t>
            </a:r>
            <a:r>
              <a:rPr lang="en-US" altLang="zh-CN" sz="1200" kern="1200" dirty="0" smtClean="0">
                <a:solidFill>
                  <a:schemeClr val="tx1"/>
                </a:solidFill>
                <a:effectLst/>
                <a:latin typeface="+mn-lt"/>
                <a:ea typeface="+mn-ea"/>
                <a:cs typeface="+mn-cs"/>
              </a:rPr>
              <a:t>CDN</a:t>
            </a:r>
            <a:r>
              <a:rPr lang="zh-CN" altLang="en-US" sz="1200" kern="1200" dirty="0" smtClean="0">
                <a:solidFill>
                  <a:schemeClr val="tx1"/>
                </a:solidFill>
                <a:effectLst/>
                <a:latin typeface="+mn-lt"/>
                <a:ea typeface="+mn-ea"/>
                <a:cs typeface="+mn-cs"/>
              </a:rPr>
              <a:t>提供的用户体验不同，呈现出</a:t>
            </a:r>
            <a:r>
              <a:rPr lang="en-US" altLang="zh-CN" sz="1200" kern="1200" dirty="0" smtClean="0">
                <a:solidFill>
                  <a:schemeClr val="tx1"/>
                </a:solidFill>
                <a:effectLst/>
                <a:latin typeface="+mn-lt"/>
                <a:ea typeface="+mn-ea"/>
                <a:cs typeface="+mn-cs"/>
              </a:rPr>
              <a:t>CDN</a:t>
            </a:r>
            <a:r>
              <a:rPr lang="zh-CN" altLang="en-US" sz="1200" kern="1200" dirty="0" smtClean="0">
                <a:solidFill>
                  <a:schemeClr val="tx1"/>
                </a:solidFill>
                <a:effectLst/>
                <a:latin typeface="+mn-lt"/>
                <a:ea typeface="+mn-ea"/>
                <a:cs typeface="+mn-cs"/>
              </a:rPr>
              <a:t>区域对视频版本的偏好。</a:t>
            </a:r>
            <a:endParaRPr kumimoji="1" lang="zh-CN" alt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拟采用回归预测模型，根据用户访问上下文建立模型，预测将来一段时间不同视频版本的访问量。</a:t>
            </a:r>
          </a:p>
          <a:p>
            <a:endParaRPr lang="zh-CN" altLang="en-US" dirty="0"/>
          </a:p>
        </p:txBody>
      </p:sp>
      <p:sp>
        <p:nvSpPr>
          <p:cNvPr id="4" name="灯片编号占位符 3"/>
          <p:cNvSpPr>
            <a:spLocks noGrp="1"/>
          </p:cNvSpPr>
          <p:nvPr>
            <p:ph type="sldNum" sz="quarter" idx="10"/>
          </p:nvPr>
        </p:nvSpPr>
        <p:spPr/>
        <p:txBody>
          <a:bodyPr/>
          <a:lstStyle/>
          <a:p>
            <a:fld id="{CB476975-EBFB-864B-BAE8-6D56E591C172}" type="slidenum">
              <a:rPr kumimoji="1" lang="zh-CN" altLang="en-US" smtClean="0"/>
              <a:pPr/>
              <a:t>20</a:t>
            </a:fld>
            <a:endParaRPr kumimoji="1" lang="zh-CN" altLang="en-US"/>
          </a:p>
        </p:txBody>
      </p:sp>
    </p:spTree>
    <p:extLst>
      <p:ext uri="{BB962C8B-B14F-4D97-AF65-F5344CB8AC3E}">
        <p14:creationId xmlns:p14="http://schemas.microsoft.com/office/powerpoint/2010/main" val="1510395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我将从选题背景和意义，国内外研究现状，拟研究内容和研究策略，研究特色，论文发表与承担课题，研究计划六个方面进行详细报告。</a:t>
            </a:r>
          </a:p>
          <a:p>
            <a:endParaRPr lang="zh-CN" altLang="en-US" dirty="0"/>
          </a:p>
        </p:txBody>
      </p:sp>
      <p:sp>
        <p:nvSpPr>
          <p:cNvPr id="4" name="灯片编号占位符 3"/>
          <p:cNvSpPr>
            <a:spLocks noGrp="1"/>
          </p:cNvSpPr>
          <p:nvPr>
            <p:ph type="sldNum" sz="quarter" idx="10"/>
          </p:nvPr>
        </p:nvSpPr>
        <p:spPr/>
        <p:txBody>
          <a:bodyPr/>
          <a:lstStyle/>
          <a:p>
            <a:fld id="{CB476975-EBFB-864B-BAE8-6D56E591C172}" type="slidenum">
              <a:rPr kumimoji="1" lang="zh-CN" altLang="en-US" smtClean="0"/>
              <a:pPr/>
              <a:t>2</a:t>
            </a:fld>
            <a:endParaRPr kumimoji="1" lang="zh-CN" altLang="en-US"/>
          </a:p>
        </p:txBody>
      </p:sp>
    </p:spTree>
    <p:extLst>
      <p:ext uri="{BB962C8B-B14F-4D97-AF65-F5344CB8AC3E}">
        <p14:creationId xmlns:p14="http://schemas.microsoft.com/office/powerpoint/2010/main" val="3776009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对于资源分配，根据不同区域用户规模和访问量的不同；不同区域，不同类型资源的价格不同对将资源分配转化为效益最大化问题</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尽可能的将资源分配给可以带来最大收益的区域。</a:t>
            </a:r>
            <a:endParaRPr lang="zh-CN" altLang="en-US" dirty="0"/>
          </a:p>
        </p:txBody>
      </p:sp>
      <p:sp>
        <p:nvSpPr>
          <p:cNvPr id="4" name="灯片编号占位符 3"/>
          <p:cNvSpPr>
            <a:spLocks noGrp="1"/>
          </p:cNvSpPr>
          <p:nvPr>
            <p:ph type="sldNum" sz="quarter" idx="10"/>
          </p:nvPr>
        </p:nvSpPr>
        <p:spPr/>
        <p:txBody>
          <a:bodyPr/>
          <a:lstStyle/>
          <a:p>
            <a:fld id="{CB476975-EBFB-864B-BAE8-6D56E591C172}" type="slidenum">
              <a:rPr kumimoji="1" lang="zh-CN" altLang="en-US" smtClean="0"/>
              <a:pPr/>
              <a:t>21</a:t>
            </a:fld>
            <a:endParaRPr kumimoji="1" lang="zh-CN" altLang="en-US"/>
          </a:p>
        </p:txBody>
      </p:sp>
    </p:spTree>
    <p:extLst>
      <p:ext uri="{BB962C8B-B14F-4D97-AF65-F5344CB8AC3E}">
        <p14:creationId xmlns:p14="http://schemas.microsoft.com/office/powerpoint/2010/main" val="25575037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在给定资源分配的情况下，在满足成本和用户体验前提下，拟采用</a:t>
            </a:r>
            <a:r>
              <a:rPr lang="en-US" altLang="zh-CN" sz="1200" kern="1200" dirty="0" err="1" smtClean="0">
                <a:solidFill>
                  <a:schemeClr val="tx1"/>
                </a:solidFill>
                <a:effectLst/>
                <a:latin typeface="+mn-lt"/>
                <a:ea typeface="+mn-ea"/>
                <a:cs typeface="+mn-cs"/>
              </a:rPr>
              <a:t>nash</a:t>
            </a:r>
            <a:r>
              <a:rPr lang="zh-CN" altLang="zh-CN" sz="1200" kern="1200" dirty="0" smtClean="0">
                <a:solidFill>
                  <a:schemeClr val="tx1"/>
                </a:solidFill>
                <a:effectLst/>
                <a:latin typeface="+mn-lt"/>
                <a:ea typeface="+mn-ea"/>
                <a:cs typeface="+mn-cs"/>
              </a:rPr>
              <a:t>谈判方式，权衡成本和用户体验，最小化跨区域网络流量。</a:t>
            </a:r>
          </a:p>
          <a:p>
            <a:endParaRPr lang="zh-CN" altLang="en-US" dirty="0"/>
          </a:p>
        </p:txBody>
      </p:sp>
      <p:sp>
        <p:nvSpPr>
          <p:cNvPr id="4" name="灯片编号占位符 3"/>
          <p:cNvSpPr>
            <a:spLocks noGrp="1"/>
          </p:cNvSpPr>
          <p:nvPr>
            <p:ph type="sldNum" sz="quarter" idx="10"/>
          </p:nvPr>
        </p:nvSpPr>
        <p:spPr/>
        <p:txBody>
          <a:bodyPr/>
          <a:lstStyle/>
          <a:p>
            <a:fld id="{CB476975-EBFB-864B-BAE8-6D56E591C172}" type="slidenum">
              <a:rPr kumimoji="1" lang="zh-CN" altLang="en-US" smtClean="0"/>
              <a:pPr/>
              <a:t>22</a:t>
            </a:fld>
            <a:endParaRPr kumimoji="1" lang="zh-CN" altLang="en-US"/>
          </a:p>
        </p:txBody>
      </p:sp>
    </p:spTree>
    <p:extLst>
      <p:ext uri="{BB962C8B-B14F-4D97-AF65-F5344CB8AC3E}">
        <p14:creationId xmlns:p14="http://schemas.microsoft.com/office/powerpoint/2010/main" val="872873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其次，通过实际测量，同样的用户从两个不同的区域下载视频带宽差异很大。因此在多</a:t>
            </a:r>
            <a:r>
              <a:rPr lang="en-US" altLang="zh-CN" sz="1200" kern="1200" dirty="0" smtClean="0">
                <a:solidFill>
                  <a:schemeClr val="tx1"/>
                </a:solidFill>
                <a:effectLst/>
                <a:latin typeface="+mn-lt"/>
                <a:ea typeface="+mn-ea"/>
                <a:cs typeface="+mn-cs"/>
              </a:rPr>
              <a:t>CDN</a:t>
            </a:r>
            <a:r>
              <a:rPr lang="zh-CN" altLang="zh-CN" sz="1200" kern="1200" dirty="0" smtClean="0">
                <a:solidFill>
                  <a:schemeClr val="tx1"/>
                </a:solidFill>
                <a:effectLst/>
                <a:latin typeface="+mn-lt"/>
                <a:ea typeface="+mn-ea"/>
                <a:cs typeface="+mn-cs"/>
              </a:rPr>
              <a:t>环境下，我们需要考虑同用户对服务节点的偏好选择合适的节点。</a:t>
            </a:r>
          </a:p>
          <a:p>
            <a:r>
              <a:rPr lang="zh-CN" altLang="zh-CN" sz="1200" kern="1200" dirty="0" smtClean="0">
                <a:solidFill>
                  <a:schemeClr val="tx1"/>
                </a:solidFill>
                <a:effectLst/>
                <a:latin typeface="+mn-lt"/>
                <a:ea typeface="+mn-ea"/>
                <a:cs typeface="+mn-cs"/>
              </a:rPr>
              <a:t>根据有无历史用户体验记录我们分为播放前和播放中两种情况</a:t>
            </a:r>
            <a:endParaRPr kumimoji="1" lang="zh-CN" altLang="en-US" dirty="0"/>
          </a:p>
        </p:txBody>
      </p:sp>
      <p:sp>
        <p:nvSpPr>
          <p:cNvPr id="4" name="幻灯片编号占位符 3"/>
          <p:cNvSpPr>
            <a:spLocks noGrp="1"/>
          </p:cNvSpPr>
          <p:nvPr>
            <p:ph type="sldNum" sz="quarter" idx="10"/>
          </p:nvPr>
        </p:nvSpPr>
        <p:spPr/>
        <p:txBody>
          <a:bodyPr/>
          <a:lstStyle/>
          <a:p>
            <a:fld id="{CB476975-EBFB-864B-BAE8-6D56E591C172}" type="slidenum">
              <a:rPr kumimoji="1" lang="zh-CN" altLang="en-US" smtClean="0"/>
              <a:pPr/>
              <a:t>23</a:t>
            </a:fld>
            <a:endParaRPr kumimoji="1" lang="zh-CN" altLang="en-US"/>
          </a:p>
        </p:txBody>
      </p:sp>
    </p:spTree>
    <p:extLst>
      <p:ext uri="{BB962C8B-B14F-4D97-AF65-F5344CB8AC3E}">
        <p14:creationId xmlns:p14="http://schemas.microsoft.com/office/powerpoint/2010/main" val="22437506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首先分析播放前的节点选择情况。通过对大规模的实际</a:t>
            </a:r>
            <a:r>
              <a:rPr lang="en-US" altLang="zh-CN" sz="1200" kern="1200" dirty="0" smtClean="0">
                <a:solidFill>
                  <a:schemeClr val="tx1"/>
                </a:solidFill>
                <a:effectLst/>
                <a:latin typeface="+mn-lt"/>
                <a:ea typeface="+mn-ea"/>
                <a:cs typeface="+mn-cs"/>
              </a:rPr>
              <a:t>TCP</a:t>
            </a:r>
            <a:r>
              <a:rPr lang="zh-CN" altLang="en-US" sz="1200" kern="1200" dirty="0" smtClean="0">
                <a:solidFill>
                  <a:schemeClr val="tx1"/>
                </a:solidFill>
                <a:effectLst/>
                <a:latin typeface="+mn-lt"/>
                <a:ea typeface="+mn-ea"/>
                <a:cs typeface="+mn-cs"/>
              </a:rPr>
              <a:t>日志分析，发现不同距离尺度下，距离反映的</a:t>
            </a:r>
            <a:r>
              <a:rPr lang="en-US" altLang="zh-CN" sz="1200" kern="1200" dirty="0" smtClean="0">
                <a:solidFill>
                  <a:schemeClr val="tx1"/>
                </a:solidFill>
                <a:effectLst/>
                <a:latin typeface="+mn-lt"/>
                <a:ea typeface="+mn-ea"/>
                <a:cs typeface="+mn-cs"/>
              </a:rPr>
              <a:t>RTT</a:t>
            </a:r>
            <a:r>
              <a:rPr lang="zh-CN" altLang="en-US" sz="1200" kern="1200" dirty="0" smtClean="0">
                <a:solidFill>
                  <a:schemeClr val="tx1"/>
                </a:solidFill>
                <a:effectLst/>
                <a:latin typeface="+mn-lt"/>
                <a:ea typeface="+mn-ea"/>
                <a:cs typeface="+mn-cs"/>
              </a:rPr>
              <a:t>信息不同（如下图所示，当用户与服务器距离比较大的时候的时候</a:t>
            </a:r>
            <a:r>
              <a:rPr lang="en-US" altLang="zh-CN" sz="1200" kern="1200" dirty="0" smtClean="0">
                <a:solidFill>
                  <a:schemeClr val="tx1"/>
                </a:solidFill>
                <a:effectLst/>
                <a:latin typeface="+mn-lt"/>
                <a:ea typeface="+mn-ea"/>
                <a:cs typeface="+mn-cs"/>
              </a:rPr>
              <a:t>RTT</a:t>
            </a:r>
            <a:r>
              <a:rPr lang="zh-CN" altLang="en-US" sz="1200" kern="1200" dirty="0" smtClean="0">
                <a:solidFill>
                  <a:schemeClr val="tx1"/>
                </a:solidFill>
                <a:effectLst/>
                <a:latin typeface="+mn-lt"/>
                <a:ea typeface="+mn-ea"/>
                <a:cs typeface="+mn-cs"/>
              </a:rPr>
              <a:t>波动比较小而且距离与</a:t>
            </a:r>
            <a:r>
              <a:rPr lang="en-US" altLang="zh-CN" sz="1200" kern="1200" dirty="0" smtClean="0">
                <a:solidFill>
                  <a:schemeClr val="tx1"/>
                </a:solidFill>
                <a:effectLst/>
                <a:latin typeface="+mn-lt"/>
                <a:ea typeface="+mn-ea"/>
                <a:cs typeface="+mn-cs"/>
              </a:rPr>
              <a:t>RTT</a:t>
            </a:r>
            <a:r>
              <a:rPr lang="zh-CN" altLang="en-US" sz="1200" kern="1200" dirty="0" smtClean="0">
                <a:solidFill>
                  <a:schemeClr val="tx1"/>
                </a:solidFill>
                <a:effectLst/>
                <a:latin typeface="+mn-lt"/>
                <a:ea typeface="+mn-ea"/>
                <a:cs typeface="+mn-cs"/>
              </a:rPr>
              <a:t>的互信息增益比较大。基于这个发现我们提出了无需事先进行大量主动测量的基于模型和基于学习的混合</a:t>
            </a:r>
            <a:r>
              <a:rPr lang="en-US" altLang="zh-CN" sz="1200" kern="1200" dirty="0" smtClean="0">
                <a:solidFill>
                  <a:schemeClr val="tx1"/>
                </a:solidFill>
                <a:effectLst/>
                <a:latin typeface="+mn-lt"/>
                <a:ea typeface="+mn-ea"/>
                <a:cs typeface="+mn-cs"/>
              </a:rPr>
              <a:t>RTT</a:t>
            </a:r>
            <a:r>
              <a:rPr lang="zh-CN" altLang="en-US" sz="1200" kern="1200" dirty="0" smtClean="0">
                <a:solidFill>
                  <a:schemeClr val="tx1"/>
                </a:solidFill>
                <a:effectLst/>
                <a:latin typeface="+mn-lt"/>
                <a:ea typeface="+mn-ea"/>
                <a:cs typeface="+mn-cs"/>
              </a:rPr>
              <a:t>预测方法。</a:t>
            </a:r>
          </a:p>
          <a:p>
            <a:endParaRPr lang="zh-CN" altLang="en-US"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通过用户的属性（设备，地理位置，</a:t>
            </a:r>
            <a:r>
              <a:rPr lang="en-US" altLang="zh-CN" sz="1200" kern="1200" dirty="0" smtClean="0">
                <a:solidFill>
                  <a:schemeClr val="tx1"/>
                </a:solidFill>
                <a:effectLst/>
                <a:latin typeface="+mn-lt"/>
                <a:ea typeface="+mn-ea"/>
                <a:cs typeface="+mn-cs"/>
              </a:rPr>
              <a:t>ISP</a:t>
            </a:r>
            <a:r>
              <a:rPr lang="zh-CN" altLang="en-US" sz="1200" kern="1200" dirty="0" smtClean="0">
                <a:solidFill>
                  <a:schemeClr val="tx1"/>
                </a:solidFill>
                <a:effectLst/>
                <a:latin typeface="+mn-lt"/>
                <a:ea typeface="+mn-ea"/>
                <a:cs typeface="+mn-cs"/>
              </a:rPr>
              <a:t>，服务时段）等将用户分块，近距离的情况下根据网络拓扑结构的重叠性，通过路径拼接预测</a:t>
            </a:r>
            <a:r>
              <a:rPr lang="en-US" altLang="zh-CN" sz="1200" kern="1200" dirty="0" smtClean="0">
                <a:solidFill>
                  <a:schemeClr val="tx1"/>
                </a:solidFill>
                <a:effectLst/>
                <a:latin typeface="+mn-lt"/>
                <a:ea typeface="+mn-ea"/>
                <a:cs typeface="+mn-cs"/>
              </a:rPr>
              <a:t>RTT</a:t>
            </a:r>
            <a:r>
              <a:rPr lang="zh-CN" altLang="en-US" sz="1200" kern="1200" dirty="0" smtClean="0">
                <a:solidFill>
                  <a:schemeClr val="tx1"/>
                </a:solidFill>
                <a:effectLst/>
                <a:latin typeface="+mn-lt"/>
                <a:ea typeface="+mn-ea"/>
                <a:cs typeface="+mn-cs"/>
              </a:rPr>
              <a:t>。远距离情况下，通过决策树学习方法，预测用户到</a:t>
            </a:r>
            <a:r>
              <a:rPr lang="en-US" altLang="zh-CN" sz="1200" kern="1200" dirty="0" smtClean="0">
                <a:solidFill>
                  <a:schemeClr val="tx1"/>
                </a:solidFill>
                <a:effectLst/>
                <a:latin typeface="+mn-lt"/>
                <a:ea typeface="+mn-ea"/>
                <a:cs typeface="+mn-cs"/>
              </a:rPr>
              <a:t>CDN</a:t>
            </a:r>
            <a:r>
              <a:rPr lang="zh-CN" altLang="en-US" sz="1200" kern="1200" dirty="0" smtClean="0">
                <a:solidFill>
                  <a:schemeClr val="tx1"/>
                </a:solidFill>
                <a:effectLst/>
                <a:latin typeface="+mn-lt"/>
                <a:ea typeface="+mn-ea"/>
                <a:cs typeface="+mn-cs"/>
              </a:rPr>
              <a:t>节点的</a:t>
            </a:r>
            <a:r>
              <a:rPr lang="en-US" altLang="zh-CN" sz="1200" kern="1200" dirty="0" smtClean="0">
                <a:solidFill>
                  <a:schemeClr val="tx1"/>
                </a:solidFill>
                <a:effectLst/>
                <a:latin typeface="+mn-lt"/>
                <a:ea typeface="+mn-ea"/>
                <a:cs typeface="+mn-cs"/>
              </a:rPr>
              <a:t>RTT </a:t>
            </a:r>
          </a:p>
          <a:p>
            <a:endParaRPr kumimoji="1" lang="zh-CN" altLang="en-US" dirty="0"/>
          </a:p>
        </p:txBody>
      </p:sp>
      <p:sp>
        <p:nvSpPr>
          <p:cNvPr id="4" name="幻灯片编号占位符 3"/>
          <p:cNvSpPr>
            <a:spLocks noGrp="1"/>
          </p:cNvSpPr>
          <p:nvPr>
            <p:ph type="sldNum" sz="quarter" idx="10"/>
          </p:nvPr>
        </p:nvSpPr>
        <p:spPr/>
        <p:txBody>
          <a:bodyPr/>
          <a:lstStyle/>
          <a:p>
            <a:fld id="{CB476975-EBFB-864B-BAE8-6D56E591C172}" type="slidenum">
              <a:rPr kumimoji="1" lang="zh-CN" altLang="en-US" smtClean="0"/>
              <a:pPr/>
              <a:t>24</a:t>
            </a:fld>
            <a:endParaRPr kumimoji="1" lang="zh-CN" altLang="en-US"/>
          </a:p>
        </p:txBody>
      </p:sp>
    </p:spTree>
    <p:extLst>
      <p:ext uri="{BB962C8B-B14F-4D97-AF65-F5344CB8AC3E}">
        <p14:creationId xmlns:p14="http://schemas.microsoft.com/office/powerpoint/2010/main" val="22004348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在视频播放中的节点选择主要通过码率，延迟，码率切换频度，实验者体验主观评分等参数评估用户</a:t>
            </a:r>
            <a:r>
              <a:rPr lang="en-US" altLang="zh-CN" sz="1200" kern="1200" dirty="0" err="1" smtClean="0">
                <a:solidFill>
                  <a:schemeClr val="tx1"/>
                </a:solidFill>
                <a:effectLst/>
                <a:latin typeface="+mn-lt"/>
                <a:ea typeface="+mn-ea"/>
                <a:cs typeface="+mn-cs"/>
              </a:rPr>
              <a:t>QoE</a:t>
            </a:r>
            <a:r>
              <a:rPr lang="zh-CN" altLang="zh-CN" sz="1200" kern="1200" dirty="0" smtClean="0">
                <a:solidFill>
                  <a:schemeClr val="tx1"/>
                </a:solidFill>
                <a:effectLst/>
                <a:latin typeface="+mn-lt"/>
                <a:ea typeface="+mn-ea"/>
                <a:cs typeface="+mn-cs"/>
              </a:rPr>
              <a:t>，同时数据网络链路与服务质量的相关性研究发现分发路径的瓶颈链接。 </a:t>
            </a:r>
          </a:p>
          <a:p>
            <a:r>
              <a:rPr lang="zh-CN" altLang="zh-CN" sz="1200" kern="1200" dirty="0" smtClean="0">
                <a:solidFill>
                  <a:schemeClr val="tx1"/>
                </a:solidFill>
                <a:effectLst/>
                <a:latin typeface="+mn-lt"/>
                <a:ea typeface="+mn-ea"/>
                <a:cs typeface="+mn-cs"/>
              </a:rPr>
              <a:t>对于有故障的路径，采用面向用户的数据接力机制发现内容获取路径，通过历史分发路径记录，选择更好的路径（已经完成）。</a:t>
            </a:r>
          </a:p>
          <a:p>
            <a:endParaRPr kumimoji="1" lang="zh-CN" altLang="en-US" dirty="0"/>
          </a:p>
        </p:txBody>
      </p:sp>
      <p:sp>
        <p:nvSpPr>
          <p:cNvPr id="4" name="幻灯片编号占位符 3"/>
          <p:cNvSpPr>
            <a:spLocks noGrp="1"/>
          </p:cNvSpPr>
          <p:nvPr>
            <p:ph type="sldNum" sz="quarter" idx="10"/>
          </p:nvPr>
        </p:nvSpPr>
        <p:spPr/>
        <p:txBody>
          <a:bodyPr/>
          <a:lstStyle/>
          <a:p>
            <a:fld id="{CB476975-EBFB-864B-BAE8-6D56E591C172}" type="slidenum">
              <a:rPr kumimoji="1" lang="zh-CN" altLang="en-US" smtClean="0"/>
              <a:pPr/>
              <a:t>25</a:t>
            </a:fld>
            <a:endParaRPr kumimoji="1" lang="zh-CN" altLang="en-US"/>
          </a:p>
        </p:txBody>
      </p:sp>
    </p:spTree>
    <p:extLst>
      <p:ext uri="{BB962C8B-B14F-4D97-AF65-F5344CB8AC3E}">
        <p14:creationId xmlns:p14="http://schemas.microsoft.com/office/powerpoint/2010/main" val="22004348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再者，在动态码率选择机制上，传统方法单独考虑用户体验和服务器压力难以达到全局目标上的优化，如下图所示，我们拟提出联合反馈机制结合用户体验感知的服务端码率控制和服务器压力感知的用户端码率选择。</a:t>
            </a:r>
            <a:endParaRPr kumimoji="1" lang="zh-CN" altLang="en-US" dirty="0"/>
          </a:p>
        </p:txBody>
      </p:sp>
      <p:sp>
        <p:nvSpPr>
          <p:cNvPr id="4" name="幻灯片编号占位符 3"/>
          <p:cNvSpPr>
            <a:spLocks noGrp="1"/>
          </p:cNvSpPr>
          <p:nvPr>
            <p:ph type="sldNum" sz="quarter" idx="10"/>
          </p:nvPr>
        </p:nvSpPr>
        <p:spPr/>
        <p:txBody>
          <a:bodyPr/>
          <a:lstStyle/>
          <a:p>
            <a:fld id="{CB476975-EBFB-864B-BAE8-6D56E591C172}" type="slidenum">
              <a:rPr kumimoji="1" lang="zh-CN" altLang="en-US" smtClean="0"/>
              <a:pPr/>
              <a:t>26</a:t>
            </a:fld>
            <a:endParaRPr kumimoji="1" lang="zh-CN" altLang="en-US"/>
          </a:p>
        </p:txBody>
      </p:sp>
    </p:spTree>
    <p:extLst>
      <p:ext uri="{BB962C8B-B14F-4D97-AF65-F5344CB8AC3E}">
        <p14:creationId xmlns:p14="http://schemas.microsoft.com/office/powerpoint/2010/main" val="8749909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其中用户体验感知主要是向服务器提供用户访问上下文</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时间段，设备，接入方式</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以及码率，延迟，缓冲等衡量用户服务质量的参数指导服务器端码率选择。而服务器压力感知的用户端码率选择主要是服务器向用户提供系统整体的向用户提供资源分布以及不同服务器的压力等信息，指导用户选择合适的服务器和码率。</a:t>
            </a:r>
            <a:endParaRPr lang="en-US" altLang="zh-CN" sz="1200" kern="1200" dirty="0" smtClean="0">
              <a:solidFill>
                <a:schemeClr val="tx1"/>
              </a:solidFill>
              <a:effectLst/>
              <a:latin typeface="+mn-lt"/>
              <a:ea typeface="+mn-ea"/>
              <a:cs typeface="+mn-cs"/>
            </a:endParaRPr>
          </a:p>
          <a:p>
            <a:endParaRPr kumimoji="1"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基于这种联合反馈机制，可能会带来系统优化的滞后性和不收敛现象。计划对上述问题进行最优化建模，使用最优化的分解技术，形成用户端、服务端通过单独调控而满足全局目标收敛的参数。通过一种基于优先级的消息扩散，将优化分解的参数传递至系统中的关键用户和服务器，推动收敛状态向最优解靠近，研究一种自适应的模型更新机制，在不同时段、状态下有效地对用户体验、服务器压力进行平滑过渡 </a:t>
            </a:r>
          </a:p>
          <a:p>
            <a:endParaRPr kumimoji="1" lang="zh-CN" altLang="en-US" dirty="0"/>
          </a:p>
        </p:txBody>
      </p:sp>
      <p:sp>
        <p:nvSpPr>
          <p:cNvPr id="4" name="幻灯片编号占位符 3"/>
          <p:cNvSpPr>
            <a:spLocks noGrp="1"/>
          </p:cNvSpPr>
          <p:nvPr>
            <p:ph type="sldNum" sz="quarter" idx="10"/>
          </p:nvPr>
        </p:nvSpPr>
        <p:spPr/>
        <p:txBody>
          <a:bodyPr/>
          <a:lstStyle/>
          <a:p>
            <a:fld id="{CB476975-EBFB-864B-BAE8-6D56E591C172}" type="slidenum">
              <a:rPr kumimoji="1" lang="zh-CN" altLang="en-US" smtClean="0"/>
              <a:pPr/>
              <a:t>27</a:t>
            </a:fld>
            <a:endParaRPr kumimoji="1" lang="zh-CN" altLang="en-US"/>
          </a:p>
        </p:txBody>
      </p:sp>
    </p:spTree>
    <p:extLst>
      <p:ext uri="{BB962C8B-B14F-4D97-AF65-F5344CB8AC3E}">
        <p14:creationId xmlns:p14="http://schemas.microsoft.com/office/powerpoint/2010/main" val="30362413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最后，为了解决</a:t>
            </a:r>
            <a:r>
              <a:rPr lang="en-US" altLang="zh-CN" sz="1200" kern="1200" dirty="0" smtClean="0">
                <a:solidFill>
                  <a:schemeClr val="tx1"/>
                </a:solidFill>
                <a:effectLst/>
                <a:latin typeface="+mn-lt"/>
                <a:ea typeface="+mn-ea"/>
                <a:cs typeface="+mn-cs"/>
              </a:rPr>
              <a:t>DASH</a:t>
            </a:r>
            <a:r>
              <a:rPr lang="zh-CN" altLang="zh-CN" sz="1200" kern="1200" dirty="0" smtClean="0">
                <a:solidFill>
                  <a:schemeClr val="tx1"/>
                </a:solidFill>
                <a:effectLst/>
                <a:latin typeface="+mn-lt"/>
                <a:ea typeface="+mn-ea"/>
                <a:cs typeface="+mn-cs"/>
              </a:rPr>
              <a:t>多版本带来的计算资源需求，我们提出了在线转码机制。</a:t>
            </a:r>
          </a:p>
          <a:p>
            <a:r>
              <a:rPr lang="zh-CN" altLang="zh-CN" sz="1200" kern="1200" dirty="0" smtClean="0">
                <a:solidFill>
                  <a:schemeClr val="tx1"/>
                </a:solidFill>
                <a:effectLst/>
                <a:latin typeface="+mn-lt"/>
                <a:ea typeface="+mn-ea"/>
                <a:cs typeface="+mn-cs"/>
              </a:rPr>
              <a:t>如下图所示，</a:t>
            </a:r>
            <a:r>
              <a:rPr lang="en-US" altLang="zh-CN" sz="1200" kern="1200" dirty="0" smtClean="0">
                <a:solidFill>
                  <a:schemeClr val="tx1"/>
                </a:solidFill>
                <a:effectLst/>
                <a:latin typeface="+mn-lt"/>
                <a:ea typeface="+mn-ea"/>
                <a:cs typeface="+mn-cs"/>
              </a:rPr>
              <a:t>S</a:t>
            </a:r>
            <a:r>
              <a:rPr lang="zh-CN" altLang="zh-CN" sz="1200" kern="1200" dirty="0" smtClean="0">
                <a:solidFill>
                  <a:schemeClr val="tx1"/>
                </a:solidFill>
                <a:effectLst/>
                <a:latin typeface="+mn-lt"/>
                <a:ea typeface="+mn-ea"/>
                <a:cs typeface="+mn-cs"/>
              </a:rPr>
              <a:t>表示不同的码率版本，</a:t>
            </a:r>
            <a:r>
              <a:rPr lang="en-US" altLang="zh-CN" sz="1200" kern="1200" dirty="0" smtClean="0">
                <a:solidFill>
                  <a:schemeClr val="tx1"/>
                </a:solidFill>
                <a:effectLst/>
                <a:latin typeface="+mn-lt"/>
                <a:ea typeface="+mn-ea"/>
                <a:cs typeface="+mn-cs"/>
              </a:rPr>
              <a:t>R</a:t>
            </a:r>
            <a:r>
              <a:rPr lang="zh-CN" altLang="zh-CN" sz="1200" kern="1200" dirty="0" smtClean="0">
                <a:solidFill>
                  <a:schemeClr val="tx1"/>
                </a:solidFill>
                <a:effectLst/>
                <a:latin typeface="+mn-lt"/>
                <a:ea typeface="+mn-ea"/>
                <a:cs typeface="+mn-cs"/>
              </a:rPr>
              <a:t>是不同的</a:t>
            </a:r>
            <a:r>
              <a:rPr lang="en-US" altLang="zh-CN" sz="1200" kern="1200" dirty="0" smtClean="0">
                <a:solidFill>
                  <a:schemeClr val="tx1"/>
                </a:solidFill>
                <a:effectLst/>
                <a:latin typeface="+mn-lt"/>
                <a:ea typeface="+mn-ea"/>
                <a:cs typeface="+mn-cs"/>
              </a:rPr>
              <a:t>CDN</a:t>
            </a:r>
            <a:r>
              <a:rPr lang="zh-CN" altLang="zh-CN" sz="1200" kern="1200" dirty="0" smtClean="0">
                <a:solidFill>
                  <a:schemeClr val="tx1"/>
                </a:solidFill>
                <a:effectLst/>
                <a:latin typeface="+mn-lt"/>
                <a:ea typeface="+mn-ea"/>
                <a:cs typeface="+mn-cs"/>
              </a:rPr>
              <a:t>区域， 我们把一个视频的不同片段的转码任务分发到不同的</a:t>
            </a:r>
            <a:r>
              <a:rPr lang="en-US" altLang="zh-CN" sz="1200" kern="1200" dirty="0" smtClean="0">
                <a:solidFill>
                  <a:schemeClr val="tx1"/>
                </a:solidFill>
                <a:effectLst/>
                <a:latin typeface="+mn-lt"/>
                <a:ea typeface="+mn-ea"/>
                <a:cs typeface="+mn-cs"/>
              </a:rPr>
              <a:t>CDN</a:t>
            </a:r>
            <a:r>
              <a:rPr lang="zh-CN" altLang="zh-CN" sz="1200" kern="1200" dirty="0" smtClean="0">
                <a:solidFill>
                  <a:schemeClr val="tx1"/>
                </a:solidFill>
                <a:effectLst/>
                <a:latin typeface="+mn-lt"/>
                <a:ea typeface="+mn-ea"/>
                <a:cs typeface="+mn-cs"/>
              </a:rPr>
              <a:t>节点。用户观看过程中根据对不同</a:t>
            </a:r>
            <a:r>
              <a:rPr lang="en-US" altLang="zh-CN" sz="1200" kern="1200" dirty="0" smtClean="0">
                <a:solidFill>
                  <a:schemeClr val="tx1"/>
                </a:solidFill>
                <a:effectLst/>
                <a:latin typeface="+mn-lt"/>
                <a:ea typeface="+mn-ea"/>
                <a:cs typeface="+mn-cs"/>
              </a:rPr>
              <a:t>CDN</a:t>
            </a:r>
            <a:r>
              <a:rPr lang="zh-CN" altLang="zh-CN" sz="1200" kern="1200" dirty="0" smtClean="0">
                <a:solidFill>
                  <a:schemeClr val="tx1"/>
                </a:solidFill>
                <a:effectLst/>
                <a:latin typeface="+mn-lt"/>
                <a:ea typeface="+mn-ea"/>
                <a:cs typeface="+mn-cs"/>
              </a:rPr>
              <a:t>偏好从不同的</a:t>
            </a:r>
            <a:r>
              <a:rPr lang="en-US" altLang="zh-CN" sz="1200" kern="1200" dirty="0" smtClean="0">
                <a:solidFill>
                  <a:schemeClr val="tx1"/>
                </a:solidFill>
                <a:effectLst/>
                <a:latin typeface="+mn-lt"/>
                <a:ea typeface="+mn-ea"/>
                <a:cs typeface="+mn-cs"/>
              </a:rPr>
              <a:t>CDN</a:t>
            </a:r>
            <a:r>
              <a:rPr lang="zh-CN" altLang="zh-CN" sz="1200" kern="1200" dirty="0" smtClean="0">
                <a:solidFill>
                  <a:schemeClr val="tx1"/>
                </a:solidFill>
                <a:effectLst/>
                <a:latin typeface="+mn-lt"/>
                <a:ea typeface="+mn-ea"/>
                <a:cs typeface="+mn-cs"/>
              </a:rPr>
              <a:t>节点请求数据块，当请求的数据块被其他</a:t>
            </a:r>
            <a:r>
              <a:rPr lang="en-US" altLang="zh-CN" sz="1200" kern="1200" dirty="0" smtClean="0">
                <a:solidFill>
                  <a:schemeClr val="tx1"/>
                </a:solidFill>
                <a:effectLst/>
                <a:latin typeface="+mn-lt"/>
                <a:ea typeface="+mn-ea"/>
                <a:cs typeface="+mn-cs"/>
              </a:rPr>
              <a:t>CDN</a:t>
            </a:r>
            <a:r>
              <a:rPr lang="zh-CN" altLang="zh-CN" sz="1200" kern="1200" dirty="0" smtClean="0">
                <a:solidFill>
                  <a:schemeClr val="tx1"/>
                </a:solidFill>
                <a:effectLst/>
                <a:latin typeface="+mn-lt"/>
                <a:ea typeface="+mn-ea"/>
                <a:cs typeface="+mn-cs"/>
              </a:rPr>
              <a:t>节点转码的时候，将进行区域间的数据拷贝。</a:t>
            </a:r>
          </a:p>
          <a:p>
            <a:endParaRPr kumimoji="1" lang="zh-CN" altLang="en-US" dirty="0"/>
          </a:p>
        </p:txBody>
      </p:sp>
      <p:sp>
        <p:nvSpPr>
          <p:cNvPr id="4" name="幻灯片编号占位符 3"/>
          <p:cNvSpPr>
            <a:spLocks noGrp="1"/>
          </p:cNvSpPr>
          <p:nvPr>
            <p:ph type="sldNum" sz="quarter" idx="10"/>
          </p:nvPr>
        </p:nvSpPr>
        <p:spPr/>
        <p:txBody>
          <a:bodyPr/>
          <a:lstStyle/>
          <a:p>
            <a:fld id="{CB476975-EBFB-864B-BAE8-6D56E591C172}" type="slidenum">
              <a:rPr kumimoji="1" lang="zh-CN" altLang="en-US" smtClean="0"/>
              <a:pPr/>
              <a:t>28</a:t>
            </a:fld>
            <a:endParaRPr kumimoji="1" lang="zh-CN" altLang="en-US"/>
          </a:p>
        </p:txBody>
      </p:sp>
    </p:spTree>
    <p:extLst>
      <p:ext uri="{BB962C8B-B14F-4D97-AF65-F5344CB8AC3E}">
        <p14:creationId xmlns:p14="http://schemas.microsoft.com/office/powerpoint/2010/main" val="8749909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在线转码设计框架如下图所示。</a:t>
            </a:r>
          </a:p>
          <a:p>
            <a:r>
              <a:rPr lang="zh-CN" altLang="zh-CN" sz="1200" kern="1200" dirty="0" smtClean="0">
                <a:solidFill>
                  <a:schemeClr val="tx1"/>
                </a:solidFill>
                <a:effectLst/>
                <a:latin typeface="+mn-lt"/>
                <a:ea typeface="+mn-ea"/>
                <a:cs typeface="+mn-cs"/>
              </a:rPr>
              <a:t>其中用户重定向主要是考虑用户对不同</a:t>
            </a:r>
            <a:r>
              <a:rPr lang="en-US" altLang="zh-CN" sz="1200" kern="1200" dirty="0" smtClean="0">
                <a:solidFill>
                  <a:schemeClr val="tx1"/>
                </a:solidFill>
                <a:effectLst/>
                <a:latin typeface="+mn-lt"/>
                <a:ea typeface="+mn-ea"/>
                <a:cs typeface="+mn-cs"/>
              </a:rPr>
              <a:t>CDN</a:t>
            </a:r>
            <a:r>
              <a:rPr lang="zh-CN" altLang="zh-CN" sz="1200" kern="1200" dirty="0" smtClean="0">
                <a:solidFill>
                  <a:schemeClr val="tx1"/>
                </a:solidFill>
                <a:effectLst/>
                <a:latin typeface="+mn-lt"/>
                <a:ea typeface="+mn-ea"/>
                <a:cs typeface="+mn-cs"/>
              </a:rPr>
              <a:t>节点的偏好，让带宽高的用户可以选择下载速度最快的服务器下载视频数据。</a:t>
            </a:r>
          </a:p>
          <a:p>
            <a:r>
              <a:rPr lang="zh-CN" altLang="zh-CN" sz="1200" kern="1200" dirty="0" smtClean="0">
                <a:solidFill>
                  <a:schemeClr val="tx1"/>
                </a:solidFill>
                <a:effectLst/>
                <a:latin typeface="+mn-lt"/>
                <a:ea typeface="+mn-ea"/>
                <a:cs typeface="+mn-cs"/>
              </a:rPr>
              <a:t>而转码版本选择模块首先通过</a:t>
            </a:r>
            <a:r>
              <a:rPr lang="en-US" altLang="zh-CN" sz="1200" kern="1200" dirty="0" err="1" smtClean="0">
                <a:solidFill>
                  <a:schemeClr val="tx1"/>
                </a:solidFill>
                <a:effectLst/>
                <a:latin typeface="+mn-lt"/>
                <a:ea typeface="+mn-ea"/>
                <a:cs typeface="+mn-cs"/>
              </a:rPr>
              <a:t>cpu</a:t>
            </a:r>
            <a:r>
              <a:rPr lang="zh-CN" altLang="zh-CN" sz="1200" kern="1200" dirty="0" smtClean="0">
                <a:solidFill>
                  <a:schemeClr val="tx1"/>
                </a:solidFill>
                <a:effectLst/>
                <a:latin typeface="+mn-lt"/>
                <a:ea typeface="+mn-ea"/>
                <a:cs typeface="+mn-cs"/>
              </a:rPr>
              <a:t>空闲资源预测，选择后端服务器进行转码。同时为了保证视频的流畅播放，优先对重要的视频版本进行转码，不能及时转码的用最接近的版本替代。</a:t>
            </a:r>
          </a:p>
          <a:p>
            <a:r>
              <a:rPr lang="zh-CN" altLang="zh-CN" sz="1200" kern="1200" dirty="0" smtClean="0">
                <a:solidFill>
                  <a:schemeClr val="tx1"/>
                </a:solidFill>
                <a:effectLst/>
                <a:latin typeface="+mn-lt"/>
                <a:ea typeface="+mn-ea"/>
                <a:cs typeface="+mn-cs"/>
              </a:rPr>
              <a:t>其中，我们通过待转码数据块与已经转码数据块的差异定义数据块的重要性。</a:t>
            </a:r>
          </a:p>
          <a:p>
            <a:r>
              <a:rPr lang="zh-CN" altLang="zh-CN" sz="1200" kern="1200" dirty="0" smtClean="0">
                <a:solidFill>
                  <a:schemeClr val="tx1"/>
                </a:solidFill>
                <a:effectLst/>
                <a:latin typeface="+mn-lt"/>
                <a:ea typeface="+mn-ea"/>
                <a:cs typeface="+mn-cs"/>
              </a:rPr>
              <a:t>转码任务分配通过策略性选择转码服务器，尽可能减少跨区域复制成本。</a:t>
            </a:r>
          </a:p>
          <a:p>
            <a:endParaRPr kumimoji="1" lang="zh-CN" altLang="en-US" dirty="0"/>
          </a:p>
        </p:txBody>
      </p:sp>
      <p:sp>
        <p:nvSpPr>
          <p:cNvPr id="4" name="幻灯片编号占位符 3"/>
          <p:cNvSpPr>
            <a:spLocks noGrp="1"/>
          </p:cNvSpPr>
          <p:nvPr>
            <p:ph type="sldNum" sz="quarter" idx="10"/>
          </p:nvPr>
        </p:nvSpPr>
        <p:spPr/>
        <p:txBody>
          <a:bodyPr/>
          <a:lstStyle/>
          <a:p>
            <a:fld id="{CB476975-EBFB-864B-BAE8-6D56E591C172}" type="slidenum">
              <a:rPr kumimoji="1" lang="zh-CN" altLang="en-US" smtClean="0"/>
              <a:pPr/>
              <a:t>29</a:t>
            </a:fld>
            <a:endParaRPr kumimoji="1" lang="zh-CN" altLang="en-US"/>
          </a:p>
        </p:txBody>
      </p:sp>
    </p:spTree>
    <p:extLst>
      <p:ext uri="{BB962C8B-B14F-4D97-AF65-F5344CB8AC3E}">
        <p14:creationId xmlns:p14="http://schemas.microsoft.com/office/powerpoint/2010/main" val="6388622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我们研究的特色体现在通过用户体验指导多</a:t>
            </a:r>
            <a:r>
              <a:rPr lang="en-US" altLang="zh-CN" sz="1200" kern="1200" dirty="0" smtClean="0">
                <a:solidFill>
                  <a:schemeClr val="tx1"/>
                </a:solidFill>
                <a:effectLst/>
                <a:latin typeface="+mn-lt"/>
                <a:ea typeface="+mn-ea"/>
                <a:cs typeface="+mn-cs"/>
              </a:rPr>
              <a:t>CDN</a:t>
            </a:r>
            <a:r>
              <a:rPr lang="zh-CN" altLang="zh-CN" sz="1200" kern="1200" dirty="0" smtClean="0">
                <a:solidFill>
                  <a:schemeClr val="tx1"/>
                </a:solidFill>
                <a:effectLst/>
                <a:latin typeface="+mn-lt"/>
                <a:ea typeface="+mn-ea"/>
                <a:cs typeface="+mn-cs"/>
              </a:rPr>
              <a:t>分发自适应流媒体。</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首先基于用户访问上下文建立的</a:t>
            </a:r>
            <a:r>
              <a:rPr lang="en-US" altLang="zh-CN" sz="1200" kern="1200" dirty="0" smtClean="0">
                <a:solidFill>
                  <a:schemeClr val="tx1"/>
                </a:solidFill>
                <a:effectLst/>
                <a:latin typeface="+mn-lt"/>
                <a:ea typeface="+mn-ea"/>
                <a:cs typeface="+mn-cs"/>
              </a:rPr>
              <a:t>DASH</a:t>
            </a:r>
            <a:r>
              <a:rPr lang="zh-CN" altLang="zh-CN" sz="1200" kern="1200" dirty="0" smtClean="0">
                <a:solidFill>
                  <a:schemeClr val="tx1"/>
                </a:solidFill>
                <a:effectLst/>
                <a:latin typeface="+mn-lt"/>
                <a:ea typeface="+mn-ea"/>
                <a:cs typeface="+mn-cs"/>
              </a:rPr>
              <a:t>视频版本流行度分布及访问预测模型指导设计</a:t>
            </a:r>
            <a:r>
              <a:rPr lang="en-US" altLang="zh-CN" sz="1200" kern="1200" dirty="0" smtClean="0">
                <a:solidFill>
                  <a:schemeClr val="tx1"/>
                </a:solidFill>
                <a:effectLst/>
                <a:latin typeface="+mn-lt"/>
                <a:ea typeface="+mn-ea"/>
                <a:cs typeface="+mn-cs"/>
              </a:rPr>
              <a:t>CDN</a:t>
            </a:r>
            <a:r>
              <a:rPr lang="zh-CN" altLang="zh-CN" sz="1200" kern="1200" dirty="0" smtClean="0">
                <a:solidFill>
                  <a:schemeClr val="tx1"/>
                </a:solidFill>
                <a:effectLst/>
                <a:latin typeface="+mn-lt"/>
                <a:ea typeface="+mn-ea"/>
                <a:cs typeface="+mn-cs"/>
              </a:rPr>
              <a:t>视频版本部署。</a:t>
            </a:r>
          </a:p>
          <a:p>
            <a:r>
              <a:rPr lang="zh-CN" altLang="zh-CN" sz="1200" kern="1200" dirty="0" smtClean="0">
                <a:solidFill>
                  <a:schemeClr val="tx1"/>
                </a:solidFill>
                <a:effectLst/>
                <a:latin typeface="+mn-lt"/>
                <a:ea typeface="+mn-ea"/>
                <a:cs typeface="+mn-cs"/>
              </a:rPr>
              <a:t>其次，我们结合客户端和服务端压力感知指导选择码率，最后同时考虑在线转码与内容分发实现系统计算资源和网络资源的联合优化。 </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我们的研究目标是在国际重要的会议或期刊上发表多篇高水平论文。</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B476975-EBFB-864B-BAE8-6D56E591C172}" type="slidenum">
              <a:rPr kumimoji="1" lang="zh-CN" altLang="en-US" smtClean="0"/>
              <a:pPr/>
              <a:t>31</a:t>
            </a:fld>
            <a:endParaRPr kumimoji="1" lang="zh-CN" altLang="en-US"/>
          </a:p>
        </p:txBody>
      </p:sp>
    </p:spTree>
    <p:extLst>
      <p:ext uri="{BB962C8B-B14F-4D97-AF65-F5344CB8AC3E}">
        <p14:creationId xmlns:p14="http://schemas.microsoft.com/office/powerpoint/2010/main" val="4103776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首先，分享一下</a:t>
            </a:r>
            <a:r>
              <a:rPr lang="en-US" altLang="zh-CN" sz="1200" kern="1200" dirty="0" err="1" smtClean="0">
                <a:solidFill>
                  <a:schemeClr val="tx1"/>
                </a:solidFill>
                <a:effectLst/>
                <a:latin typeface="+mn-lt"/>
                <a:ea typeface="+mn-ea"/>
                <a:cs typeface="+mn-cs"/>
              </a:rPr>
              <a:t>sandvine</a:t>
            </a:r>
            <a:r>
              <a:rPr lang="zh-CN" altLang="zh-CN" sz="1200" kern="1200" dirty="0" smtClean="0">
                <a:solidFill>
                  <a:schemeClr val="tx1"/>
                </a:solidFill>
                <a:effectLst/>
                <a:latin typeface="+mn-lt"/>
                <a:ea typeface="+mn-ea"/>
                <a:cs typeface="+mn-cs"/>
              </a:rPr>
              <a:t>发布的</a:t>
            </a:r>
            <a:r>
              <a:rPr lang="en-US" altLang="zh-CN" sz="1200" kern="1200" dirty="0" smtClean="0">
                <a:solidFill>
                  <a:schemeClr val="tx1"/>
                </a:solidFill>
                <a:effectLst/>
                <a:latin typeface="+mn-lt"/>
                <a:ea typeface="+mn-ea"/>
                <a:cs typeface="+mn-cs"/>
              </a:rPr>
              <a:t>2014</a:t>
            </a:r>
            <a:r>
              <a:rPr lang="zh-CN" altLang="zh-CN" sz="1200" kern="1200" dirty="0" smtClean="0">
                <a:solidFill>
                  <a:schemeClr val="tx1"/>
                </a:solidFill>
                <a:effectLst/>
                <a:latin typeface="+mn-lt"/>
                <a:ea typeface="+mn-ea"/>
                <a:cs typeface="+mn-cs"/>
              </a:rPr>
              <a:t>年网络流量的数据统计。</a:t>
            </a:r>
          </a:p>
          <a:p>
            <a:r>
              <a:rPr lang="zh-CN" altLang="zh-CN" sz="1200" kern="1200" dirty="0" smtClean="0">
                <a:solidFill>
                  <a:schemeClr val="tx1"/>
                </a:solidFill>
                <a:effectLst/>
                <a:latin typeface="+mn-lt"/>
                <a:ea typeface="+mn-ea"/>
                <a:cs typeface="+mn-cs"/>
              </a:rPr>
              <a:t>我们可以发现红色对应的实时娱乐占据了大部分的网络流量，其中</a:t>
            </a:r>
            <a:r>
              <a:rPr lang="en-US" altLang="zh-CN" sz="1200" kern="1200" dirty="0" smtClean="0">
                <a:solidFill>
                  <a:schemeClr val="tx1"/>
                </a:solidFill>
                <a:effectLst/>
                <a:latin typeface="+mn-lt"/>
                <a:ea typeface="+mn-ea"/>
                <a:cs typeface="+mn-cs"/>
              </a:rPr>
              <a:t>Netflix</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youtube</a:t>
            </a:r>
            <a:r>
              <a:rPr lang="zh-CN" altLang="zh-CN" sz="1200" kern="1200" dirty="0" smtClean="0">
                <a:solidFill>
                  <a:schemeClr val="tx1"/>
                </a:solidFill>
                <a:effectLst/>
                <a:latin typeface="+mn-lt"/>
                <a:ea typeface="+mn-ea"/>
                <a:cs typeface="+mn-cs"/>
              </a:rPr>
              <a:t>等视频应用贡献了几乎一半的流量。 据思科预测，到</a:t>
            </a:r>
            <a:r>
              <a:rPr lang="en-US" altLang="zh-CN" sz="1200" kern="1200" dirty="0" smtClean="0">
                <a:solidFill>
                  <a:schemeClr val="tx1"/>
                </a:solidFill>
                <a:effectLst/>
                <a:latin typeface="+mn-lt"/>
                <a:ea typeface="+mn-ea"/>
                <a:cs typeface="+mn-cs"/>
              </a:rPr>
              <a:t>2017</a:t>
            </a:r>
            <a:r>
              <a:rPr lang="zh-CN" altLang="zh-CN" sz="1200" kern="1200" dirty="0" smtClean="0">
                <a:solidFill>
                  <a:schemeClr val="tx1"/>
                </a:solidFill>
                <a:effectLst/>
                <a:latin typeface="+mn-lt"/>
                <a:ea typeface="+mn-ea"/>
                <a:cs typeface="+mn-cs"/>
              </a:rPr>
              <a:t>年，互联网上</a:t>
            </a:r>
            <a:r>
              <a:rPr lang="en-US" altLang="zh-CN" sz="1200" kern="1200" dirty="0" smtClean="0">
                <a:solidFill>
                  <a:schemeClr val="tx1"/>
                </a:solidFill>
                <a:effectLst/>
                <a:latin typeface="+mn-lt"/>
                <a:ea typeface="+mn-ea"/>
                <a:cs typeface="+mn-cs"/>
              </a:rPr>
              <a:t>90%</a:t>
            </a:r>
            <a:r>
              <a:rPr lang="zh-CN" altLang="zh-CN" sz="1200" kern="1200" dirty="0" smtClean="0">
                <a:solidFill>
                  <a:schemeClr val="tx1"/>
                </a:solidFill>
                <a:effectLst/>
                <a:latin typeface="+mn-lt"/>
                <a:ea typeface="+mn-ea"/>
                <a:cs typeface="+mn-cs"/>
              </a:rPr>
              <a:t>的流量将为视频流量。</a:t>
            </a:r>
          </a:p>
          <a:p>
            <a:endParaRPr kumimoji="1" lang="zh-CN" altLang="en-US" dirty="0"/>
          </a:p>
        </p:txBody>
      </p:sp>
      <p:sp>
        <p:nvSpPr>
          <p:cNvPr id="4" name="幻灯片编号占位符 3"/>
          <p:cNvSpPr>
            <a:spLocks noGrp="1"/>
          </p:cNvSpPr>
          <p:nvPr>
            <p:ph type="sldNum" sz="quarter" idx="10"/>
          </p:nvPr>
        </p:nvSpPr>
        <p:spPr/>
        <p:txBody>
          <a:bodyPr/>
          <a:lstStyle/>
          <a:p>
            <a:fld id="{CB476975-EBFB-864B-BAE8-6D56E591C172}" type="slidenum">
              <a:rPr kumimoji="1" lang="zh-CN" altLang="en-US" smtClean="0"/>
              <a:pPr/>
              <a:t>4</a:t>
            </a:fld>
            <a:endParaRPr kumimoji="1" lang="zh-CN" altLang="en-US"/>
          </a:p>
        </p:txBody>
      </p:sp>
    </p:spTree>
    <p:extLst>
      <p:ext uri="{BB962C8B-B14F-4D97-AF65-F5344CB8AC3E}">
        <p14:creationId xmlns:p14="http://schemas.microsoft.com/office/powerpoint/2010/main" val="34467638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已完成的工作中关于节点选择的工作已经提交到</a:t>
            </a:r>
            <a:r>
              <a:rPr lang="en-US" altLang="zh-CN" dirty="0" smtClean="0"/>
              <a:t>icc2015</a:t>
            </a:r>
          </a:p>
          <a:p>
            <a:r>
              <a:rPr lang="zh-CN" altLang="en-US" dirty="0" smtClean="0"/>
              <a:t>关于应对瓶颈链接，发现新的内容获取路径的工作已经提交到</a:t>
            </a:r>
            <a:r>
              <a:rPr lang="en-US" altLang="zh-CN" dirty="0" smtClean="0"/>
              <a:t>TCSVT</a:t>
            </a:r>
            <a:endParaRPr lang="zh-CN" altLang="en-US" dirty="0"/>
          </a:p>
        </p:txBody>
      </p:sp>
      <p:sp>
        <p:nvSpPr>
          <p:cNvPr id="4" name="灯片编号占位符 3"/>
          <p:cNvSpPr>
            <a:spLocks noGrp="1"/>
          </p:cNvSpPr>
          <p:nvPr>
            <p:ph type="sldNum" sz="quarter" idx="10"/>
          </p:nvPr>
        </p:nvSpPr>
        <p:spPr/>
        <p:txBody>
          <a:bodyPr/>
          <a:lstStyle/>
          <a:p>
            <a:fld id="{CB476975-EBFB-864B-BAE8-6D56E591C172}" type="slidenum">
              <a:rPr kumimoji="1" lang="zh-CN" altLang="en-US" smtClean="0"/>
              <a:pPr/>
              <a:t>33</a:t>
            </a:fld>
            <a:endParaRPr kumimoji="1" lang="zh-CN" altLang="en-US"/>
          </a:p>
        </p:txBody>
      </p:sp>
    </p:spTree>
    <p:extLst>
      <p:ext uri="{BB962C8B-B14F-4D97-AF65-F5344CB8AC3E}">
        <p14:creationId xmlns:p14="http://schemas.microsoft.com/office/powerpoint/2010/main" val="39454901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这是我的研究计划。</a:t>
            </a:r>
            <a:endParaRPr kumimoji="1" lang="zh-CN" altLang="en-US" dirty="0"/>
          </a:p>
        </p:txBody>
      </p:sp>
      <p:sp>
        <p:nvSpPr>
          <p:cNvPr id="4" name="幻灯片编号占位符 3"/>
          <p:cNvSpPr>
            <a:spLocks noGrp="1"/>
          </p:cNvSpPr>
          <p:nvPr>
            <p:ph type="sldNum" sz="quarter" idx="10"/>
          </p:nvPr>
        </p:nvSpPr>
        <p:spPr/>
        <p:txBody>
          <a:bodyPr/>
          <a:lstStyle/>
          <a:p>
            <a:fld id="{CB476975-EBFB-864B-BAE8-6D56E591C172}" type="slidenum">
              <a:rPr kumimoji="1" lang="zh-CN" altLang="en-US" smtClean="0"/>
              <a:pPr/>
              <a:t>35</a:t>
            </a:fld>
            <a:endParaRPr kumimoji="1" lang="zh-CN" altLang="en-US"/>
          </a:p>
        </p:txBody>
      </p:sp>
    </p:spTree>
    <p:extLst>
      <p:ext uri="{BB962C8B-B14F-4D97-AF65-F5344CB8AC3E}">
        <p14:creationId xmlns:p14="http://schemas.microsoft.com/office/powerpoint/2010/main" val="35974746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谢谢大家</a:t>
            </a:r>
            <a:endParaRPr lang="zh-CN" altLang="en-US" dirty="0"/>
          </a:p>
        </p:txBody>
      </p:sp>
      <p:sp>
        <p:nvSpPr>
          <p:cNvPr id="4" name="灯片编号占位符 3"/>
          <p:cNvSpPr>
            <a:spLocks noGrp="1"/>
          </p:cNvSpPr>
          <p:nvPr>
            <p:ph type="sldNum" sz="quarter" idx="10"/>
          </p:nvPr>
        </p:nvSpPr>
        <p:spPr/>
        <p:txBody>
          <a:bodyPr/>
          <a:lstStyle/>
          <a:p>
            <a:fld id="{CB476975-EBFB-864B-BAE8-6D56E591C172}" type="slidenum">
              <a:rPr kumimoji="1" lang="zh-CN" altLang="en-US" smtClean="0"/>
              <a:pPr/>
              <a:t>36</a:t>
            </a:fld>
            <a:endParaRPr kumimoji="1" lang="zh-CN" altLang="en-US"/>
          </a:p>
        </p:txBody>
      </p:sp>
    </p:spTree>
    <p:extLst>
      <p:ext uri="{BB962C8B-B14F-4D97-AF65-F5344CB8AC3E}">
        <p14:creationId xmlns:p14="http://schemas.microsoft.com/office/powerpoint/2010/main" val="2922108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同时随着移动终端智能设备的普及以及多屏化趋势，在多种设备上观看视频的需求飞速增长。 思科统计数据显示，</a:t>
            </a:r>
            <a:r>
              <a:rPr lang="en-US" altLang="zh-CN" sz="1200" kern="1200" dirty="0" smtClean="0">
                <a:solidFill>
                  <a:schemeClr val="tx1"/>
                </a:solidFill>
                <a:effectLst/>
                <a:latin typeface="+mn-lt"/>
                <a:ea typeface="+mn-ea"/>
                <a:cs typeface="+mn-cs"/>
              </a:rPr>
              <a:t>2014</a:t>
            </a:r>
            <a:r>
              <a:rPr lang="zh-CN" altLang="zh-CN" sz="1200" kern="1200" dirty="0" smtClean="0">
                <a:solidFill>
                  <a:schemeClr val="tx1"/>
                </a:solidFill>
                <a:effectLst/>
                <a:latin typeface="+mn-lt"/>
                <a:ea typeface="+mn-ea"/>
                <a:cs typeface="+mn-cs"/>
              </a:rPr>
              <a:t>年移动视频占所有移动流量的</a:t>
            </a:r>
            <a:r>
              <a:rPr lang="en-US" altLang="zh-CN" sz="1200" kern="1200" dirty="0" smtClean="0">
                <a:solidFill>
                  <a:schemeClr val="tx1"/>
                </a:solidFill>
                <a:effectLst/>
                <a:latin typeface="+mn-lt"/>
                <a:ea typeface="+mn-ea"/>
                <a:cs typeface="+mn-cs"/>
              </a:rPr>
              <a:t>66%</a:t>
            </a:r>
            <a:r>
              <a:rPr lang="zh-CN" altLang="zh-CN" sz="1200" kern="1200" dirty="0" smtClean="0">
                <a:solidFill>
                  <a:schemeClr val="tx1"/>
                </a:solidFill>
                <a:effectLst/>
                <a:latin typeface="+mn-lt"/>
                <a:ea typeface="+mn-ea"/>
                <a:cs typeface="+mn-cs"/>
              </a:rPr>
              <a:t>。</a:t>
            </a:r>
          </a:p>
          <a:p>
            <a:endParaRPr kumimoji="1" lang="en-US" altLang="zh-CN" dirty="0" smtClean="0"/>
          </a:p>
          <a:p>
            <a:r>
              <a:rPr lang="zh-CN" altLang="zh-CN" sz="1200" kern="1200" dirty="0" smtClean="0">
                <a:solidFill>
                  <a:schemeClr val="tx1"/>
                </a:solidFill>
                <a:effectLst/>
                <a:latin typeface="+mn-lt"/>
                <a:ea typeface="+mn-ea"/>
                <a:cs typeface="+mn-cs"/>
              </a:rPr>
              <a:t>为了满足异构环境下的大规模视频分发需求，内容分发网络和动态自适应流媒体两种技术正在兴起。</a:t>
            </a:r>
            <a:endParaRPr lang="zh-CN" altLang="zh-CN"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CB476975-EBFB-864B-BAE8-6D56E591C172}" type="slidenum">
              <a:rPr kumimoji="1" lang="zh-CN" altLang="en-US" smtClean="0"/>
              <a:pPr/>
              <a:t>5</a:t>
            </a:fld>
            <a:endParaRPr kumimoji="1" lang="zh-CN" altLang="en-US"/>
          </a:p>
        </p:txBody>
      </p:sp>
    </p:spTree>
    <p:extLst>
      <p:ext uri="{BB962C8B-B14F-4D97-AF65-F5344CB8AC3E}">
        <p14:creationId xmlns:p14="http://schemas.microsoft.com/office/powerpoint/2010/main" val="874730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80000"/>
              </a:lnSpc>
            </a:pPr>
            <a:r>
              <a:rPr lang="zh-CN" altLang="zh-CN" sz="1200" kern="1200" dirty="0" smtClean="0">
                <a:solidFill>
                  <a:schemeClr val="tx1"/>
                </a:solidFill>
                <a:effectLst/>
                <a:latin typeface="+mn-lt"/>
                <a:ea typeface="+mn-ea"/>
                <a:cs typeface="+mn-cs"/>
              </a:rPr>
              <a:t>其中内容分发网络是在网络靠近用户的位置放置多个节点服务器所构成的在现有的互联网基础之上的一层虚拟网络，其目的是使用户可就近取得所需内容</a:t>
            </a:r>
            <a:endParaRPr lang="en-US" altLang="zh-CN" sz="1200" kern="1200" dirty="0" smtClean="0">
              <a:solidFill>
                <a:schemeClr val="tx1"/>
              </a:solidFill>
              <a:effectLst/>
              <a:latin typeface="+mn-lt"/>
              <a:ea typeface="+mn-ea"/>
              <a:cs typeface="+mn-cs"/>
            </a:endParaRPr>
          </a:p>
          <a:p>
            <a:pPr eaLnBrk="1" hangingPunct="1">
              <a:lnSpc>
                <a:spcPct val="80000"/>
              </a:lnSpc>
            </a:pPr>
            <a:endParaRPr kumimoji="1"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右上图是</a:t>
            </a:r>
            <a:r>
              <a:rPr lang="en-US" altLang="zh-CN" sz="1200" kern="1200" dirty="0" err="1" smtClean="0">
                <a:solidFill>
                  <a:schemeClr val="tx1"/>
                </a:solidFill>
                <a:effectLst/>
                <a:latin typeface="+mn-lt"/>
                <a:ea typeface="+mn-ea"/>
                <a:cs typeface="+mn-cs"/>
              </a:rPr>
              <a:t>cloudfront</a:t>
            </a:r>
            <a:r>
              <a:rPr lang="zh-CN" altLang="zh-CN" sz="1200" kern="1200" dirty="0" smtClean="0">
                <a:solidFill>
                  <a:schemeClr val="tx1"/>
                </a:solidFill>
                <a:effectLst/>
                <a:latin typeface="+mn-lt"/>
                <a:ea typeface="+mn-ea"/>
                <a:cs typeface="+mn-cs"/>
              </a:rPr>
              <a:t>和</a:t>
            </a:r>
            <a:r>
              <a:rPr lang="en-US" altLang="zh-CN" sz="1200" kern="1200" dirty="0" err="1" smtClean="0">
                <a:solidFill>
                  <a:schemeClr val="tx1"/>
                </a:solidFill>
                <a:effectLst/>
                <a:latin typeface="+mn-lt"/>
                <a:ea typeface="+mn-ea"/>
                <a:cs typeface="+mn-cs"/>
              </a:rPr>
              <a:t>maxCDN</a:t>
            </a:r>
            <a:r>
              <a:rPr lang="zh-CN" altLang="zh-CN" sz="1200" kern="1200" dirty="0" smtClean="0">
                <a:solidFill>
                  <a:schemeClr val="tx1"/>
                </a:solidFill>
                <a:effectLst/>
                <a:latin typeface="+mn-lt"/>
                <a:ea typeface="+mn-ea"/>
                <a:cs typeface="+mn-cs"/>
              </a:rPr>
              <a:t>两家</a:t>
            </a:r>
            <a:r>
              <a:rPr lang="en-US" altLang="zh-CN" sz="1200" kern="1200" dirty="0" smtClean="0">
                <a:solidFill>
                  <a:schemeClr val="tx1"/>
                </a:solidFill>
                <a:effectLst/>
                <a:latin typeface="+mn-lt"/>
                <a:ea typeface="+mn-ea"/>
                <a:cs typeface="+mn-cs"/>
              </a:rPr>
              <a:t>CDN</a:t>
            </a:r>
            <a:r>
              <a:rPr lang="zh-CN" altLang="zh-CN" sz="1200" kern="1200" dirty="0" smtClean="0">
                <a:solidFill>
                  <a:schemeClr val="tx1"/>
                </a:solidFill>
                <a:effectLst/>
                <a:latin typeface="+mn-lt"/>
                <a:ea typeface="+mn-ea"/>
                <a:cs typeface="+mn-cs"/>
              </a:rPr>
              <a:t>服务提供商在不同地区的服务价格。</a:t>
            </a:r>
          </a:p>
          <a:p>
            <a:r>
              <a:rPr lang="zh-CN" altLang="zh-CN" sz="1200" kern="1200" dirty="0" smtClean="0">
                <a:solidFill>
                  <a:schemeClr val="tx1"/>
                </a:solidFill>
                <a:effectLst/>
                <a:latin typeface="+mn-lt"/>
                <a:ea typeface="+mn-ea"/>
                <a:cs typeface="+mn-cs"/>
              </a:rPr>
              <a:t>右下方显示的是在不同地区最优</a:t>
            </a:r>
            <a:r>
              <a:rPr lang="en-US" altLang="zh-CN" sz="1200" kern="1200" dirty="0" smtClean="0">
                <a:solidFill>
                  <a:schemeClr val="tx1"/>
                </a:solidFill>
                <a:effectLst/>
                <a:latin typeface="+mn-lt"/>
                <a:ea typeface="+mn-ea"/>
                <a:cs typeface="+mn-cs"/>
              </a:rPr>
              <a:t>CDN</a:t>
            </a:r>
            <a:r>
              <a:rPr lang="zh-CN" altLang="zh-CN" sz="1200" kern="1200" dirty="0" smtClean="0">
                <a:solidFill>
                  <a:schemeClr val="tx1"/>
                </a:solidFill>
                <a:effectLst/>
                <a:latin typeface="+mn-lt"/>
                <a:ea typeface="+mn-ea"/>
                <a:cs typeface="+mn-cs"/>
              </a:rPr>
              <a:t>的分布。</a:t>
            </a:r>
          </a:p>
          <a:p>
            <a:r>
              <a:rPr lang="zh-CN" altLang="zh-CN" sz="1200" kern="1200" dirty="0" smtClean="0">
                <a:solidFill>
                  <a:schemeClr val="tx1"/>
                </a:solidFill>
                <a:effectLst/>
                <a:latin typeface="+mn-lt"/>
                <a:ea typeface="+mn-ea"/>
                <a:cs typeface="+mn-cs"/>
              </a:rPr>
              <a:t>正是由于不同</a:t>
            </a:r>
            <a:r>
              <a:rPr lang="en-US" altLang="zh-CN" sz="1200" kern="1200" dirty="0" smtClean="0">
                <a:solidFill>
                  <a:schemeClr val="tx1"/>
                </a:solidFill>
                <a:effectLst/>
                <a:latin typeface="+mn-lt"/>
                <a:ea typeface="+mn-ea"/>
                <a:cs typeface="+mn-cs"/>
              </a:rPr>
              <a:t>CDN</a:t>
            </a:r>
            <a:r>
              <a:rPr lang="zh-CN" altLang="zh-CN" sz="1200" kern="1200" dirty="0" smtClean="0">
                <a:solidFill>
                  <a:schemeClr val="tx1"/>
                </a:solidFill>
                <a:effectLst/>
                <a:latin typeface="+mn-lt"/>
                <a:ea typeface="+mn-ea"/>
                <a:cs typeface="+mn-cs"/>
              </a:rPr>
              <a:t>提供商资源分布以及价格成本不同，单一</a:t>
            </a:r>
            <a:r>
              <a:rPr lang="en-US" altLang="zh-CN" sz="1200" kern="1200" dirty="0" smtClean="0">
                <a:solidFill>
                  <a:schemeClr val="tx1"/>
                </a:solidFill>
                <a:effectLst/>
                <a:latin typeface="+mn-lt"/>
                <a:ea typeface="+mn-ea"/>
                <a:cs typeface="+mn-cs"/>
              </a:rPr>
              <a:t>CDN</a:t>
            </a:r>
            <a:r>
              <a:rPr lang="zh-CN" altLang="zh-CN" sz="1200" kern="1200" dirty="0" smtClean="0">
                <a:solidFill>
                  <a:schemeClr val="tx1"/>
                </a:solidFill>
                <a:effectLst/>
                <a:latin typeface="+mn-lt"/>
                <a:ea typeface="+mn-ea"/>
                <a:cs typeface="+mn-cs"/>
              </a:rPr>
              <a:t>无法覆盖所有地区，因此</a:t>
            </a:r>
            <a:r>
              <a:rPr lang="en-US" altLang="zh-CN" sz="1200" kern="1200" dirty="0" smtClean="0">
                <a:solidFill>
                  <a:schemeClr val="tx1"/>
                </a:solidFill>
                <a:effectLst/>
                <a:latin typeface="+mn-lt"/>
                <a:ea typeface="+mn-ea"/>
                <a:cs typeface="+mn-cs"/>
              </a:rPr>
              <a:t>Netflix</a:t>
            </a:r>
            <a:r>
              <a:rPr lang="zh-CN" altLang="zh-CN" sz="1200" kern="1200" dirty="0" smtClean="0">
                <a:solidFill>
                  <a:schemeClr val="tx1"/>
                </a:solidFill>
                <a:effectLst/>
                <a:latin typeface="+mn-lt"/>
                <a:ea typeface="+mn-ea"/>
                <a:cs typeface="+mn-cs"/>
              </a:rPr>
              <a:t>，百事通，腾讯等内容提供商都自建或者租用</a:t>
            </a:r>
            <a:r>
              <a:rPr lang="en-US" altLang="zh-CN" sz="1200" kern="1200" dirty="0" smtClean="0">
                <a:solidFill>
                  <a:schemeClr val="tx1"/>
                </a:solidFill>
                <a:effectLst/>
                <a:latin typeface="+mn-lt"/>
                <a:ea typeface="+mn-ea"/>
                <a:cs typeface="+mn-cs"/>
              </a:rPr>
              <a:t>CDN</a:t>
            </a:r>
            <a:r>
              <a:rPr lang="zh-CN" altLang="zh-CN" sz="1200" kern="1200" dirty="0" smtClean="0">
                <a:solidFill>
                  <a:schemeClr val="tx1"/>
                </a:solidFill>
                <a:effectLst/>
                <a:latin typeface="+mn-lt"/>
                <a:ea typeface="+mn-ea"/>
                <a:cs typeface="+mn-cs"/>
              </a:rPr>
              <a:t>，同时</a:t>
            </a:r>
            <a:r>
              <a:rPr lang="en-US" altLang="zh-CN" sz="1200" kern="1200" dirty="0" smtClean="0">
                <a:solidFill>
                  <a:schemeClr val="tx1"/>
                </a:solidFill>
                <a:effectLst/>
                <a:latin typeface="+mn-lt"/>
                <a:ea typeface="+mn-ea"/>
                <a:cs typeface="+mn-cs"/>
              </a:rPr>
              <a:t>Netflix</a:t>
            </a:r>
            <a:r>
              <a:rPr lang="zh-CN" altLang="zh-CN" sz="1200" kern="1200" dirty="0" smtClean="0">
                <a:solidFill>
                  <a:schemeClr val="tx1"/>
                </a:solidFill>
                <a:effectLst/>
                <a:latin typeface="+mn-lt"/>
                <a:ea typeface="+mn-ea"/>
                <a:cs typeface="+mn-cs"/>
              </a:rPr>
              <a:t>的统计数据显示，多</a:t>
            </a:r>
            <a:r>
              <a:rPr lang="en-US" altLang="zh-CN" sz="1200" kern="1200" dirty="0" smtClean="0">
                <a:solidFill>
                  <a:schemeClr val="tx1"/>
                </a:solidFill>
                <a:effectLst/>
                <a:latin typeface="+mn-lt"/>
                <a:ea typeface="+mn-ea"/>
                <a:cs typeface="+mn-cs"/>
              </a:rPr>
              <a:t>CDN</a:t>
            </a:r>
            <a:r>
              <a:rPr lang="zh-CN" altLang="zh-CN" sz="1200" kern="1200" dirty="0" smtClean="0">
                <a:solidFill>
                  <a:schemeClr val="tx1"/>
                </a:solidFill>
                <a:effectLst/>
                <a:latin typeface="+mn-lt"/>
                <a:ea typeface="+mn-ea"/>
                <a:cs typeface="+mn-cs"/>
              </a:rPr>
              <a:t>混合分发能够使平均带宽提升</a:t>
            </a:r>
            <a:r>
              <a:rPr lang="en-US" altLang="zh-CN" sz="1200" kern="1200" dirty="0" smtClean="0">
                <a:solidFill>
                  <a:schemeClr val="tx1"/>
                </a:solidFill>
                <a:effectLst/>
                <a:latin typeface="+mn-lt"/>
                <a:ea typeface="+mn-ea"/>
                <a:cs typeface="+mn-cs"/>
              </a:rPr>
              <a:t>50%</a:t>
            </a:r>
            <a:r>
              <a:rPr lang="zh-CN" altLang="zh-CN" sz="1200" kern="1200" dirty="0" smtClean="0">
                <a:solidFill>
                  <a:schemeClr val="tx1"/>
                </a:solidFill>
                <a:effectLst/>
                <a:latin typeface="+mn-lt"/>
                <a:ea typeface="+mn-ea"/>
                <a:cs typeface="+mn-cs"/>
              </a:rPr>
              <a:t>。</a:t>
            </a:r>
          </a:p>
          <a:p>
            <a:pPr eaLnBrk="1" hangingPunct="1">
              <a:lnSpc>
                <a:spcPct val="80000"/>
              </a:lnSpc>
            </a:pPr>
            <a:endParaRPr kumimoji="1" lang="zh-CN" altLang="en-US" dirty="0"/>
          </a:p>
        </p:txBody>
      </p:sp>
      <p:sp>
        <p:nvSpPr>
          <p:cNvPr id="4" name="幻灯片编号占位符 3"/>
          <p:cNvSpPr>
            <a:spLocks noGrp="1"/>
          </p:cNvSpPr>
          <p:nvPr>
            <p:ph type="sldNum" sz="quarter" idx="10"/>
          </p:nvPr>
        </p:nvSpPr>
        <p:spPr/>
        <p:txBody>
          <a:bodyPr/>
          <a:lstStyle/>
          <a:p>
            <a:fld id="{CB476975-EBFB-864B-BAE8-6D56E591C172}" type="slidenum">
              <a:rPr kumimoji="1" lang="zh-CN" altLang="en-US" smtClean="0"/>
              <a:pPr/>
              <a:t>6</a:t>
            </a:fld>
            <a:endParaRPr kumimoji="1" lang="zh-CN" altLang="en-US"/>
          </a:p>
        </p:txBody>
      </p:sp>
    </p:spTree>
    <p:extLst>
      <p:ext uri="{BB962C8B-B14F-4D97-AF65-F5344CB8AC3E}">
        <p14:creationId xmlns:p14="http://schemas.microsoft.com/office/powerpoint/2010/main" val="3725120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8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另一方面，</a:t>
            </a:r>
            <a:r>
              <a:rPr lang="en-US" altLang="zh-CN" sz="1200" kern="1200" dirty="0" smtClean="0">
                <a:solidFill>
                  <a:schemeClr val="tx1"/>
                </a:solidFill>
                <a:effectLst/>
                <a:latin typeface="+mn-lt"/>
                <a:ea typeface="+mn-ea"/>
                <a:cs typeface="+mn-cs"/>
              </a:rPr>
              <a:t>DASH</a:t>
            </a:r>
            <a:r>
              <a:rPr lang="zh-CN" altLang="zh-CN" sz="1200" kern="1200" dirty="0" smtClean="0">
                <a:solidFill>
                  <a:schemeClr val="tx1"/>
                </a:solidFill>
                <a:effectLst/>
                <a:latin typeface="+mn-lt"/>
                <a:ea typeface="+mn-ea"/>
                <a:cs typeface="+mn-cs"/>
              </a:rPr>
              <a:t>技术主要是满足用户在不同网络环境下使用不同设备观看视频的需求。其主要思想是将视频内容分段，每个段单元有多个码率版本，客户端通过</a:t>
            </a:r>
            <a:r>
              <a:rPr lang="en-US" altLang="zh-CN" sz="1200" kern="1200" dirty="0" smtClean="0">
                <a:solidFill>
                  <a:schemeClr val="tx1"/>
                </a:solidFill>
                <a:effectLst/>
                <a:latin typeface="+mn-lt"/>
                <a:ea typeface="+mn-ea"/>
                <a:cs typeface="+mn-cs"/>
              </a:rPr>
              <a:t>HTTP</a:t>
            </a:r>
            <a:r>
              <a:rPr lang="zh-CN" altLang="zh-CN" sz="1200" kern="1200" dirty="0" smtClean="0">
                <a:solidFill>
                  <a:schemeClr val="tx1"/>
                </a:solidFill>
                <a:effectLst/>
                <a:latin typeface="+mn-lt"/>
                <a:ea typeface="+mn-ea"/>
                <a:cs typeface="+mn-cs"/>
              </a:rPr>
              <a:t>请求获得描述文件</a:t>
            </a:r>
            <a:r>
              <a:rPr lang="en-US" altLang="zh-CN" sz="1200" kern="1200" dirty="0" smtClean="0">
                <a:solidFill>
                  <a:schemeClr val="tx1"/>
                </a:solidFill>
                <a:effectLst/>
                <a:latin typeface="+mn-lt"/>
                <a:ea typeface="+mn-ea"/>
                <a:cs typeface="+mn-cs"/>
              </a:rPr>
              <a:t>(MPD)</a:t>
            </a:r>
            <a:r>
              <a:rPr lang="zh-CN" altLang="zh-CN" sz="1200" kern="1200" dirty="0" smtClean="0">
                <a:solidFill>
                  <a:schemeClr val="tx1"/>
                </a:solidFill>
                <a:effectLst/>
                <a:latin typeface="+mn-lt"/>
                <a:ea typeface="+mn-ea"/>
                <a:cs typeface="+mn-cs"/>
              </a:rPr>
              <a:t>，根据描述文件和自身网络状况，动态请求适合的码率。</a:t>
            </a:r>
          </a:p>
          <a:p>
            <a:pPr eaLnBrk="1" hangingPunct="1">
              <a:lnSpc>
                <a:spcPct val="80000"/>
              </a:lnSpc>
            </a:pPr>
            <a:r>
              <a:rPr lang="zh-CN" altLang="zh-CN" sz="1200" kern="1200" dirty="0" smtClean="0">
                <a:solidFill>
                  <a:schemeClr val="tx1"/>
                </a:solidFill>
                <a:effectLst/>
                <a:latin typeface="+mn-lt"/>
                <a:ea typeface="+mn-ea"/>
                <a:cs typeface="+mn-cs"/>
              </a:rPr>
              <a:t>该技术主要分为</a:t>
            </a:r>
            <a:r>
              <a:rPr lang="en-US" altLang="zh-CN" sz="1200" kern="1200" dirty="0" smtClean="0">
                <a:solidFill>
                  <a:schemeClr val="tx1"/>
                </a:solidFill>
                <a:effectLst/>
                <a:latin typeface="+mn-lt"/>
                <a:ea typeface="+mn-ea"/>
                <a:cs typeface="+mn-cs"/>
              </a:rPr>
              <a:t>3GP-DASH</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MPEG-DASH</a:t>
            </a:r>
            <a:r>
              <a:rPr lang="zh-CN" altLang="zh-CN" sz="1200" kern="1200" dirty="0" smtClean="0">
                <a:solidFill>
                  <a:schemeClr val="tx1"/>
                </a:solidFill>
                <a:effectLst/>
                <a:latin typeface="+mn-lt"/>
                <a:ea typeface="+mn-ea"/>
                <a:cs typeface="+mn-cs"/>
              </a:rPr>
              <a:t>两种标准</a:t>
            </a:r>
            <a:endParaRPr lang="en-US" altLang="zh-CN" sz="1200" kern="1200" dirty="0" smtClean="0">
              <a:solidFill>
                <a:schemeClr val="tx1"/>
              </a:solidFill>
              <a:effectLst/>
              <a:latin typeface="+mn-lt"/>
              <a:ea typeface="+mn-ea"/>
              <a:cs typeface="+mn-cs"/>
            </a:endParaRPr>
          </a:p>
          <a:p>
            <a:pPr eaLnBrk="1" hangingPunct="1">
              <a:lnSpc>
                <a:spcPct val="80000"/>
              </a:lnSpc>
            </a:pPr>
            <a:r>
              <a:rPr lang="zh-CN" altLang="zh-CN" sz="1200" kern="1200" dirty="0" smtClean="0">
                <a:solidFill>
                  <a:schemeClr val="tx1"/>
                </a:solidFill>
                <a:effectLst/>
                <a:latin typeface="+mn-lt"/>
                <a:ea typeface="+mn-ea"/>
                <a:cs typeface="+mn-cs"/>
              </a:rPr>
              <a:t>主流的实现代表代表包括微软的</a:t>
            </a:r>
            <a:r>
              <a:rPr lang="en-US" altLang="zh-CN" sz="1200" kern="1200" dirty="0" smtClean="0">
                <a:solidFill>
                  <a:schemeClr val="tx1"/>
                </a:solidFill>
                <a:effectLst/>
                <a:latin typeface="+mn-lt"/>
                <a:ea typeface="+mn-ea"/>
                <a:cs typeface="+mn-cs"/>
              </a:rPr>
              <a:t>Smooth Streaming</a:t>
            </a:r>
            <a:r>
              <a:rPr lang="zh-CN" altLang="zh-CN" sz="1200" kern="1200" dirty="0" smtClean="0">
                <a:solidFill>
                  <a:schemeClr val="tx1"/>
                </a:solidFill>
                <a:effectLst/>
                <a:latin typeface="+mn-lt"/>
                <a:ea typeface="+mn-ea"/>
                <a:cs typeface="+mn-cs"/>
              </a:rPr>
              <a:t>技术、苹果公司的</a:t>
            </a:r>
            <a:r>
              <a:rPr lang="en-US" altLang="zh-CN" sz="1200" kern="1200" dirty="0" smtClean="0">
                <a:solidFill>
                  <a:schemeClr val="tx1"/>
                </a:solidFill>
                <a:effectLst/>
                <a:latin typeface="+mn-lt"/>
                <a:ea typeface="+mn-ea"/>
                <a:cs typeface="+mn-cs"/>
              </a:rPr>
              <a:t>HLS</a:t>
            </a:r>
            <a:r>
              <a:rPr lang="zh-CN" altLang="zh-CN" sz="1200" kern="1200" dirty="0" smtClean="0">
                <a:solidFill>
                  <a:schemeClr val="tx1"/>
                </a:solidFill>
                <a:effectLst/>
                <a:latin typeface="+mn-lt"/>
                <a:ea typeface="+mn-ea"/>
                <a:cs typeface="+mn-cs"/>
              </a:rPr>
              <a:t>技术</a:t>
            </a:r>
            <a:r>
              <a:rPr lang="en-US" altLang="zh-CN" sz="1200" kern="1200" dirty="0" smtClean="0">
                <a:solidFill>
                  <a:schemeClr val="tx1"/>
                </a:solidFill>
                <a:effectLst/>
                <a:latin typeface="+mn-lt"/>
                <a:ea typeface="+mn-ea"/>
                <a:cs typeface="+mn-cs"/>
              </a:rPr>
              <a:t>,adobe</a:t>
            </a:r>
            <a:r>
              <a:rPr lang="zh-CN" altLang="zh-CN" sz="1200" kern="1200" dirty="0" smtClean="0">
                <a:solidFill>
                  <a:schemeClr val="tx1"/>
                </a:solidFill>
                <a:effectLst/>
                <a:latin typeface="+mn-lt"/>
                <a:ea typeface="+mn-ea"/>
                <a:cs typeface="+mn-cs"/>
              </a:rPr>
              <a:t>的</a:t>
            </a:r>
            <a:r>
              <a:rPr lang="en-US" altLang="zh-CN" sz="1200" kern="1200" dirty="0" smtClean="0">
                <a:solidFill>
                  <a:schemeClr val="tx1"/>
                </a:solidFill>
                <a:effectLst/>
                <a:latin typeface="+mn-lt"/>
                <a:ea typeface="+mn-ea"/>
                <a:cs typeface="+mn-cs"/>
              </a:rPr>
              <a:t>HTTP dynamic Streaming</a:t>
            </a:r>
            <a:r>
              <a:rPr lang="zh-CN" altLang="zh-CN" sz="1200" kern="1200" dirty="0" smtClean="0">
                <a:solidFill>
                  <a:schemeClr val="tx1"/>
                </a:solidFill>
                <a:effectLst/>
                <a:latin typeface="+mn-lt"/>
                <a:ea typeface="+mn-ea"/>
                <a:cs typeface="+mn-cs"/>
              </a:rPr>
              <a:t>等。</a:t>
            </a:r>
            <a:endParaRPr kumimoji="1" lang="zh-CN" altLang="en-US" dirty="0"/>
          </a:p>
        </p:txBody>
      </p:sp>
      <p:sp>
        <p:nvSpPr>
          <p:cNvPr id="4" name="幻灯片编号占位符 3"/>
          <p:cNvSpPr>
            <a:spLocks noGrp="1"/>
          </p:cNvSpPr>
          <p:nvPr>
            <p:ph type="sldNum" sz="quarter" idx="10"/>
          </p:nvPr>
        </p:nvSpPr>
        <p:spPr/>
        <p:txBody>
          <a:bodyPr/>
          <a:lstStyle/>
          <a:p>
            <a:fld id="{CB476975-EBFB-864B-BAE8-6D56E591C172}" type="slidenum">
              <a:rPr kumimoji="1" lang="zh-CN" altLang="en-US" smtClean="0"/>
              <a:pPr/>
              <a:t>7</a:t>
            </a:fld>
            <a:endParaRPr kumimoji="1" lang="zh-CN" altLang="en-US"/>
          </a:p>
        </p:txBody>
      </p:sp>
    </p:spTree>
    <p:extLst>
      <p:ext uri="{BB962C8B-B14F-4D97-AF65-F5344CB8AC3E}">
        <p14:creationId xmlns:p14="http://schemas.microsoft.com/office/powerpoint/2010/main" val="3725120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基于这样的背景，结合这两种技术，利用多</a:t>
            </a:r>
            <a:r>
              <a:rPr lang="en-US" altLang="zh-CN" sz="1200" kern="1200" dirty="0" smtClean="0">
                <a:solidFill>
                  <a:schemeClr val="tx1"/>
                </a:solidFill>
                <a:effectLst/>
                <a:latin typeface="+mn-lt"/>
                <a:ea typeface="+mn-ea"/>
                <a:cs typeface="+mn-cs"/>
              </a:rPr>
              <a:t>CDN</a:t>
            </a:r>
            <a:r>
              <a:rPr lang="zh-CN" altLang="zh-CN" sz="1200" kern="1200" dirty="0" smtClean="0">
                <a:solidFill>
                  <a:schemeClr val="tx1"/>
                </a:solidFill>
                <a:effectLst/>
                <a:latin typeface="+mn-lt"/>
                <a:ea typeface="+mn-ea"/>
                <a:cs typeface="+mn-cs"/>
              </a:rPr>
              <a:t>分发自适应流媒体面临着一系列的问题和挑战。</a:t>
            </a:r>
          </a:p>
          <a:p>
            <a:r>
              <a:rPr lang="zh-CN" altLang="zh-CN" sz="1200" kern="1200" dirty="0" smtClean="0">
                <a:solidFill>
                  <a:schemeClr val="tx1"/>
                </a:solidFill>
                <a:effectLst/>
                <a:latin typeface="+mn-lt"/>
                <a:ea typeface="+mn-ea"/>
                <a:cs typeface="+mn-cs"/>
              </a:rPr>
              <a:t>首先我们面临着内容部署问题，即如何为视频选择需要部署的</a:t>
            </a:r>
            <a:r>
              <a:rPr lang="en-US" altLang="zh-CN" sz="1200" kern="1200" dirty="0" smtClean="0">
                <a:solidFill>
                  <a:schemeClr val="tx1"/>
                </a:solidFill>
                <a:effectLst/>
                <a:latin typeface="+mn-lt"/>
                <a:ea typeface="+mn-ea"/>
                <a:cs typeface="+mn-cs"/>
              </a:rPr>
              <a:t>CDN</a:t>
            </a:r>
            <a:r>
              <a:rPr lang="zh-CN" altLang="zh-CN" sz="1200" kern="1200" dirty="0" smtClean="0">
                <a:solidFill>
                  <a:schemeClr val="tx1"/>
                </a:solidFill>
                <a:effectLst/>
                <a:latin typeface="+mn-lt"/>
                <a:ea typeface="+mn-ea"/>
                <a:cs typeface="+mn-cs"/>
              </a:rPr>
              <a:t>以及</a:t>
            </a:r>
            <a:r>
              <a:rPr lang="en-US" altLang="zh-CN" sz="1200" kern="1200" dirty="0" smtClean="0">
                <a:solidFill>
                  <a:schemeClr val="tx1"/>
                </a:solidFill>
                <a:effectLst/>
                <a:latin typeface="+mn-lt"/>
                <a:ea typeface="+mn-ea"/>
                <a:cs typeface="+mn-cs"/>
              </a:rPr>
              <a:t>CDN</a:t>
            </a:r>
            <a:r>
              <a:rPr lang="zh-CN" altLang="zh-CN" sz="1200" kern="1200" dirty="0" smtClean="0">
                <a:solidFill>
                  <a:schemeClr val="tx1"/>
                </a:solidFill>
                <a:effectLst/>
                <a:latin typeface="+mn-lt"/>
                <a:ea typeface="+mn-ea"/>
                <a:cs typeface="+mn-cs"/>
              </a:rPr>
              <a:t>节点上需要缓存的视频版本。</a:t>
            </a:r>
          </a:p>
          <a:p>
            <a:pPr marL="0" marR="0" indent="0" algn="l" defTabSz="4572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由于</a:t>
            </a:r>
            <a:r>
              <a:rPr lang="en-US" altLang="zh-CN" sz="1200" kern="1200" dirty="0" smtClean="0">
                <a:solidFill>
                  <a:schemeClr val="tx1"/>
                </a:solidFill>
                <a:effectLst/>
                <a:latin typeface="+mn-lt"/>
                <a:ea typeface="+mn-ea"/>
                <a:cs typeface="+mn-cs"/>
              </a:rPr>
              <a:t>DASH</a:t>
            </a:r>
            <a:r>
              <a:rPr lang="zh-CN" altLang="zh-CN" sz="1200" kern="1200" dirty="0" smtClean="0">
                <a:solidFill>
                  <a:schemeClr val="tx1"/>
                </a:solidFill>
                <a:effectLst/>
                <a:latin typeface="+mn-lt"/>
                <a:ea typeface="+mn-ea"/>
                <a:cs typeface="+mn-cs"/>
              </a:rPr>
              <a:t>的引入，用户在视频播放过程中对码率的切换引起对资源需求的波动，使得原有的按照固定码率估计服务器压力的方法不再适用。</a:t>
            </a:r>
          </a:p>
          <a:p>
            <a:pPr marL="0" marR="0" indent="0" algn="l" defTabSz="4572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另一方面，</a:t>
            </a:r>
            <a:r>
              <a:rPr lang="en-US" altLang="zh-CN" sz="1200" kern="1200" dirty="0" smtClean="0">
                <a:solidFill>
                  <a:schemeClr val="tx1"/>
                </a:solidFill>
                <a:effectLst/>
                <a:latin typeface="+mn-lt"/>
                <a:ea typeface="+mn-ea"/>
                <a:cs typeface="+mn-cs"/>
              </a:rPr>
              <a:t>DASH</a:t>
            </a:r>
            <a:r>
              <a:rPr lang="zh-CN" altLang="zh-CN" sz="1200" kern="1200" dirty="0" smtClean="0">
                <a:solidFill>
                  <a:schemeClr val="tx1"/>
                </a:solidFill>
                <a:effectLst/>
                <a:latin typeface="+mn-lt"/>
                <a:ea typeface="+mn-ea"/>
                <a:cs typeface="+mn-cs"/>
              </a:rPr>
              <a:t>技术应用的基础是为视频提供多个码率的版本。</a:t>
            </a:r>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通过实际的测量，我们发现用户访问上下文呈现出对数据块请求偏好以及由于不同地区</a:t>
            </a:r>
            <a:r>
              <a:rPr lang="en-US" altLang="zh-CN" sz="1200" kern="1200" dirty="0" smtClean="0">
                <a:solidFill>
                  <a:schemeClr val="tx1"/>
                </a:solidFill>
                <a:effectLst/>
                <a:latin typeface="+mn-lt"/>
                <a:ea typeface="+mn-ea"/>
                <a:cs typeface="+mn-cs"/>
              </a:rPr>
              <a:t>ISP</a:t>
            </a:r>
            <a:r>
              <a:rPr lang="zh-CN" altLang="en-US" sz="1200" kern="1200" dirty="0" smtClean="0">
                <a:solidFill>
                  <a:schemeClr val="tx1"/>
                </a:solidFill>
                <a:effectLst/>
                <a:latin typeface="+mn-lt"/>
                <a:ea typeface="+mn-ea"/>
                <a:cs typeface="+mn-cs"/>
              </a:rPr>
              <a:t>性能差异导致的不同地区</a:t>
            </a:r>
            <a:r>
              <a:rPr lang="en-US" altLang="zh-CN" sz="1200" kern="1200" dirty="0" smtClean="0">
                <a:solidFill>
                  <a:schemeClr val="tx1"/>
                </a:solidFill>
                <a:effectLst/>
                <a:latin typeface="+mn-lt"/>
                <a:ea typeface="+mn-ea"/>
                <a:cs typeface="+mn-cs"/>
              </a:rPr>
              <a:t>CDN</a:t>
            </a:r>
            <a:r>
              <a:rPr lang="zh-CN" altLang="en-US" sz="1200" kern="1200" dirty="0" smtClean="0">
                <a:solidFill>
                  <a:schemeClr val="tx1"/>
                </a:solidFill>
                <a:effectLst/>
                <a:latin typeface="+mn-lt"/>
                <a:ea typeface="+mn-ea"/>
                <a:cs typeface="+mn-cs"/>
              </a:rPr>
              <a:t>提供的用户体验不同，呈现出</a:t>
            </a:r>
            <a:r>
              <a:rPr lang="en-US" altLang="zh-CN" sz="1200" kern="1200" dirty="0" smtClean="0">
                <a:solidFill>
                  <a:schemeClr val="tx1"/>
                </a:solidFill>
                <a:effectLst/>
                <a:latin typeface="+mn-lt"/>
                <a:ea typeface="+mn-ea"/>
                <a:cs typeface="+mn-cs"/>
              </a:rPr>
              <a:t>CDN</a:t>
            </a:r>
            <a:r>
              <a:rPr lang="zh-CN" altLang="en-US" sz="1200" kern="1200" dirty="0" smtClean="0">
                <a:solidFill>
                  <a:schemeClr val="tx1"/>
                </a:solidFill>
                <a:effectLst/>
                <a:latin typeface="+mn-lt"/>
                <a:ea typeface="+mn-ea"/>
                <a:cs typeface="+mn-cs"/>
              </a:rPr>
              <a:t>区域对视频版本的偏好。</a:t>
            </a:r>
            <a:endParaRPr kumimoji="1" lang="zh-CN" altLang="en-US" dirty="0"/>
          </a:p>
        </p:txBody>
      </p:sp>
      <p:sp>
        <p:nvSpPr>
          <p:cNvPr id="4" name="幻灯片编号占位符 3"/>
          <p:cNvSpPr>
            <a:spLocks noGrp="1"/>
          </p:cNvSpPr>
          <p:nvPr>
            <p:ph type="sldNum" sz="quarter" idx="10"/>
          </p:nvPr>
        </p:nvSpPr>
        <p:spPr/>
        <p:txBody>
          <a:bodyPr/>
          <a:lstStyle/>
          <a:p>
            <a:fld id="{CB476975-EBFB-864B-BAE8-6D56E591C172}" type="slidenum">
              <a:rPr kumimoji="1" lang="zh-CN" altLang="en-US" smtClean="0"/>
              <a:pPr/>
              <a:t>8</a:t>
            </a:fld>
            <a:endParaRPr kumimoji="1" lang="zh-CN" altLang="en-US"/>
          </a:p>
        </p:txBody>
      </p:sp>
    </p:spTree>
    <p:extLst>
      <p:ext uri="{BB962C8B-B14F-4D97-AF65-F5344CB8AC3E}">
        <p14:creationId xmlns:p14="http://schemas.microsoft.com/office/powerpoint/2010/main" val="4094806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其次，通过评估用户体验选择服务节点的时候，由于</a:t>
            </a:r>
            <a:r>
              <a:rPr lang="en-US" altLang="zh-CN" sz="1200" kern="1200" dirty="0" smtClean="0">
                <a:solidFill>
                  <a:schemeClr val="tx1"/>
                </a:solidFill>
                <a:effectLst/>
                <a:latin typeface="+mn-lt"/>
                <a:ea typeface="+mn-ea"/>
                <a:cs typeface="+mn-cs"/>
              </a:rPr>
              <a:t>DASH</a:t>
            </a:r>
            <a:r>
              <a:rPr lang="zh-CN" altLang="zh-CN" sz="1200" kern="1200" dirty="0" smtClean="0">
                <a:solidFill>
                  <a:schemeClr val="tx1"/>
                </a:solidFill>
                <a:effectLst/>
                <a:latin typeface="+mn-lt"/>
                <a:ea typeface="+mn-ea"/>
                <a:cs typeface="+mn-cs"/>
              </a:rPr>
              <a:t>的使用，使得在传统的基于码率</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启动延迟</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缓冲次数</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缓冲时间比例等指标评上引入了用户码率切换次数以及切换间隔。</a:t>
            </a:r>
          </a:p>
          <a:p>
            <a:r>
              <a:rPr lang="zh-CN" altLang="zh-CN" sz="1200" kern="1200" dirty="0" smtClean="0">
                <a:solidFill>
                  <a:schemeClr val="tx1"/>
                </a:solidFill>
                <a:effectLst/>
                <a:latin typeface="+mn-lt"/>
                <a:ea typeface="+mn-ea"/>
                <a:cs typeface="+mn-cs"/>
              </a:rPr>
              <a:t>下图显示的是百视通用户在观看视频时用户的码率切换次数和切换间隔，可以发现</a:t>
            </a:r>
            <a:r>
              <a:rPr lang="en-US" altLang="zh-CN" sz="1200" kern="1200" dirty="0" smtClean="0">
                <a:solidFill>
                  <a:schemeClr val="tx1"/>
                </a:solidFill>
                <a:effectLst/>
                <a:latin typeface="+mn-lt"/>
                <a:ea typeface="+mn-ea"/>
                <a:cs typeface="+mn-cs"/>
              </a:rPr>
              <a:t>80%</a:t>
            </a:r>
            <a:r>
              <a:rPr lang="zh-CN" altLang="zh-CN" sz="1200" kern="1200" dirty="0" smtClean="0">
                <a:solidFill>
                  <a:schemeClr val="tx1"/>
                </a:solidFill>
                <a:effectLst/>
                <a:latin typeface="+mn-lt"/>
                <a:ea typeface="+mn-ea"/>
                <a:cs typeface="+mn-cs"/>
              </a:rPr>
              <a:t>的视频码率切换次数</a:t>
            </a:r>
            <a:r>
              <a:rPr lang="zh-CN" altLang="en-US" sz="1200" kern="1200" dirty="0" smtClean="0">
                <a:solidFill>
                  <a:schemeClr val="tx1"/>
                </a:solidFill>
                <a:effectLst/>
                <a:latin typeface="+mn-lt"/>
                <a:ea typeface="+mn-ea"/>
                <a:cs typeface="+mn-cs"/>
              </a:rPr>
              <a:t>小于</a:t>
            </a:r>
            <a:r>
              <a:rPr lang="en-US" altLang="zh-CN" sz="1200" kern="1200" dirty="0" smtClean="0">
                <a:solidFill>
                  <a:schemeClr val="tx1"/>
                </a:solidFill>
                <a:effectLst/>
                <a:latin typeface="+mn-lt"/>
                <a:ea typeface="+mn-ea"/>
                <a:cs typeface="+mn-cs"/>
              </a:rPr>
              <a:t>4</a:t>
            </a:r>
            <a:r>
              <a:rPr lang="zh-CN" altLang="zh-CN" sz="1200" kern="1200" dirty="0" smtClean="0">
                <a:solidFill>
                  <a:schemeClr val="tx1"/>
                </a:solidFill>
                <a:effectLst/>
                <a:latin typeface="+mn-lt"/>
                <a:ea typeface="+mn-ea"/>
                <a:cs typeface="+mn-cs"/>
              </a:rPr>
              <a:t>次，而且码率切换的确能够延长用户观看视频的时间。</a:t>
            </a:r>
          </a:p>
          <a:p>
            <a:endParaRPr kumimoji="1" lang="zh-CN" altLang="en-US" dirty="0"/>
          </a:p>
        </p:txBody>
      </p:sp>
      <p:sp>
        <p:nvSpPr>
          <p:cNvPr id="4" name="幻灯片编号占位符 3"/>
          <p:cNvSpPr>
            <a:spLocks noGrp="1"/>
          </p:cNvSpPr>
          <p:nvPr>
            <p:ph type="sldNum" sz="quarter" idx="10"/>
          </p:nvPr>
        </p:nvSpPr>
        <p:spPr/>
        <p:txBody>
          <a:bodyPr/>
          <a:lstStyle/>
          <a:p>
            <a:fld id="{CB476975-EBFB-864B-BAE8-6D56E591C172}" type="slidenum">
              <a:rPr kumimoji="1" lang="zh-CN" altLang="en-US" smtClean="0"/>
              <a:pPr/>
              <a:t>9</a:t>
            </a:fld>
            <a:endParaRPr kumimoji="1" lang="zh-CN" altLang="en-US"/>
          </a:p>
        </p:txBody>
      </p:sp>
    </p:spTree>
    <p:extLst>
      <p:ext uri="{BB962C8B-B14F-4D97-AF65-F5344CB8AC3E}">
        <p14:creationId xmlns:p14="http://schemas.microsoft.com/office/powerpoint/2010/main" val="499083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再者，在多码率选择方面，仅仅通过客户端带宽估计很难选择合适的码率</a:t>
            </a:r>
          </a:p>
          <a:p>
            <a:r>
              <a:rPr lang="zh-CN" altLang="zh-CN" sz="1200" kern="1200" dirty="0" smtClean="0">
                <a:solidFill>
                  <a:schemeClr val="tx1"/>
                </a:solidFill>
                <a:effectLst/>
                <a:latin typeface="+mn-lt"/>
                <a:ea typeface="+mn-ea"/>
                <a:cs typeface="+mn-cs"/>
              </a:rPr>
              <a:t>在引入竞争流之间，播放器由于对带宽估计不准确，将呈现码率振荡和螺旋下旋现象。</a:t>
            </a:r>
          </a:p>
          <a:p>
            <a:endParaRPr kumimoji="1" lang="zh-CN" altLang="en-US" dirty="0"/>
          </a:p>
        </p:txBody>
      </p:sp>
      <p:sp>
        <p:nvSpPr>
          <p:cNvPr id="4" name="幻灯片编号占位符 3"/>
          <p:cNvSpPr>
            <a:spLocks noGrp="1"/>
          </p:cNvSpPr>
          <p:nvPr>
            <p:ph type="sldNum" sz="quarter" idx="10"/>
          </p:nvPr>
        </p:nvSpPr>
        <p:spPr/>
        <p:txBody>
          <a:bodyPr/>
          <a:lstStyle/>
          <a:p>
            <a:fld id="{CB476975-EBFB-864B-BAE8-6D56E591C172}" type="slidenum">
              <a:rPr kumimoji="1" lang="zh-CN" altLang="en-US" smtClean="0"/>
              <a:pPr/>
              <a:t>10</a:t>
            </a:fld>
            <a:endParaRPr kumimoji="1" lang="zh-CN" altLang="en-US"/>
          </a:p>
        </p:txBody>
      </p:sp>
    </p:spTree>
    <p:extLst>
      <p:ext uri="{BB962C8B-B14F-4D97-AF65-F5344CB8AC3E}">
        <p14:creationId xmlns:p14="http://schemas.microsoft.com/office/powerpoint/2010/main" val="15969063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4.jpeg"/><Relationship Id="rId2" Type="http://schemas.openxmlformats.org/officeDocument/2006/relationships/slideMaster" Target="../slideMasters/slideMaster2.xml"/><Relationship Id="rId1" Type="http://schemas.openxmlformats.org/officeDocument/2006/relationships/vmlDrawing" Target="../drawings/vmlDrawing4.vml"/><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vmlDrawing" Target="../drawings/vmlDrawing6.vml"/><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gradFill rotWithShape="0">
          <a:gsLst>
            <a:gs pos="0">
              <a:schemeClr val="bg1"/>
            </a:gs>
            <a:gs pos="100000">
              <a:schemeClr val="bg1">
                <a:gamma/>
                <a:tint val="0"/>
                <a:invGamma/>
              </a:schemeClr>
            </a:gs>
          </a:gsLst>
          <a:lin ang="5400000" scaled="1"/>
        </a:gradFill>
        <a:effectLst/>
      </p:bgPr>
    </p:bg>
    <p:spTree>
      <p:nvGrpSpPr>
        <p:cNvPr id="1" name=""/>
        <p:cNvGrpSpPr/>
        <p:nvPr/>
      </p:nvGrpSpPr>
      <p:grpSpPr>
        <a:xfrm>
          <a:off x="0" y="0"/>
          <a:ext cx="0" cy="0"/>
          <a:chOff x="0" y="0"/>
          <a:chExt cx="0" cy="0"/>
        </a:xfrm>
      </p:grpSpPr>
      <p:graphicFrame>
        <p:nvGraphicFramePr>
          <p:cNvPr id="3129" name="Object 57"/>
          <p:cNvGraphicFramePr>
            <a:graphicFrameLocks noChangeAspect="1"/>
          </p:cNvGraphicFramePr>
          <p:nvPr/>
        </p:nvGraphicFramePr>
        <p:xfrm>
          <a:off x="0" y="0"/>
          <a:ext cx="9144000" cy="3124200"/>
        </p:xfrm>
        <a:graphic>
          <a:graphicData uri="http://schemas.openxmlformats.org/presentationml/2006/ole">
            <mc:AlternateContent xmlns:mc="http://schemas.openxmlformats.org/markup-compatibility/2006">
              <mc:Choice xmlns:v="urn:schemas-microsoft-com:vml" Requires="v">
                <p:oleObj spid="_x0000_s2092" name="Image" r:id="rId3" imgW="2438198" imgH="1657835" progId="Photoshop.Image.7">
                  <p:embed/>
                </p:oleObj>
              </mc:Choice>
              <mc:Fallback>
                <p:oleObj name="Image" r:id="rId3" imgW="2438198" imgH="1657835"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4" name="Rectangle 2"/>
          <p:cNvSpPr>
            <a:spLocks noGrp="1" noChangeArrowheads="1"/>
          </p:cNvSpPr>
          <p:nvPr>
            <p:ph type="ctrTitle"/>
          </p:nvPr>
        </p:nvSpPr>
        <p:spPr>
          <a:xfrm>
            <a:off x="381000" y="4343400"/>
            <a:ext cx="5181600" cy="1219200"/>
          </a:xfrm>
        </p:spPr>
        <p:txBody>
          <a:bodyPr/>
          <a:lstStyle>
            <a:lvl1pPr>
              <a:defRPr sz="4000">
                <a:solidFill>
                  <a:schemeClr val="tx1"/>
                </a:solidFill>
              </a:defRPr>
            </a:lvl1pPr>
          </a:lstStyle>
          <a:p>
            <a:pPr lvl="0"/>
            <a:r>
              <a:rPr lang="zh-CN" altLang="en-US" noProof="0" smtClean="0"/>
              <a:t>单击此处编辑母版标题样式</a:t>
            </a:r>
            <a:endParaRPr lang="en-US" altLang="zh-CN" noProof="0" smtClean="0"/>
          </a:p>
        </p:txBody>
      </p:sp>
      <p:sp>
        <p:nvSpPr>
          <p:cNvPr id="3075" name="Rectangle 3"/>
          <p:cNvSpPr>
            <a:spLocks noGrp="1" noChangeArrowheads="1"/>
          </p:cNvSpPr>
          <p:nvPr>
            <p:ph type="subTitle" idx="1"/>
          </p:nvPr>
        </p:nvSpPr>
        <p:spPr>
          <a:xfrm>
            <a:off x="381000" y="5562600"/>
            <a:ext cx="5181600" cy="381000"/>
          </a:xfrm>
        </p:spPr>
        <p:txBody>
          <a:bodyPr/>
          <a:lstStyle>
            <a:lvl1pPr marL="0" indent="0">
              <a:buFont typeface="Wingdings" panose="05000000000000000000" pitchFamily="2" charset="2"/>
              <a:buNone/>
              <a:defRPr sz="1600">
                <a:solidFill>
                  <a:schemeClr val="tx2"/>
                </a:solidFill>
              </a:defRPr>
            </a:lvl1pPr>
          </a:lstStyle>
          <a:p>
            <a:pPr lvl="0"/>
            <a:r>
              <a:rPr lang="zh-CN" altLang="en-US" noProof="0" smtClean="0"/>
              <a:t>单击此处编辑母版副标题样式</a:t>
            </a:r>
            <a:endParaRPr lang="en-US" altLang="zh-CN" noProof="0" smtClean="0"/>
          </a:p>
        </p:txBody>
      </p:sp>
      <p:sp>
        <p:nvSpPr>
          <p:cNvPr id="3076" name="Rectangle 4"/>
          <p:cNvSpPr>
            <a:spLocks noGrp="1" noChangeArrowheads="1"/>
          </p:cNvSpPr>
          <p:nvPr>
            <p:ph type="dt" sz="half" idx="2"/>
          </p:nvPr>
        </p:nvSpPr>
        <p:spPr>
          <a:xfrm>
            <a:off x="152400" y="6553200"/>
            <a:ext cx="2438400" cy="228600"/>
          </a:xfrm>
        </p:spPr>
        <p:txBody>
          <a:bodyPr/>
          <a:lstStyle>
            <a:lvl1pPr algn="l">
              <a:defRPr b="0">
                <a:solidFill>
                  <a:srgbClr val="000000"/>
                </a:solidFill>
                <a:latin typeface="Arial" panose="020B0604020202020204" pitchFamily="34" charset="0"/>
              </a:defRPr>
            </a:lvl1pPr>
          </a:lstStyle>
          <a:p>
            <a:fld id="{C8A432C8-69A7-458B-9684-2BFA64B31948}" type="datetime2">
              <a:rPr lang="en-US" smtClean="0"/>
              <a:pPr/>
              <a:t>Saturday, October 11, 2014</a:t>
            </a:fld>
            <a:endParaRPr lang="en-US"/>
          </a:p>
        </p:txBody>
      </p:sp>
      <p:sp>
        <p:nvSpPr>
          <p:cNvPr id="3077" name="Rectangle 5"/>
          <p:cNvSpPr>
            <a:spLocks noGrp="1" noChangeArrowheads="1"/>
          </p:cNvSpPr>
          <p:nvPr>
            <p:ph type="ftr" sz="quarter" idx="3"/>
          </p:nvPr>
        </p:nvSpPr>
        <p:spPr>
          <a:xfrm>
            <a:off x="3124200" y="6553200"/>
            <a:ext cx="3048000" cy="228600"/>
          </a:xfrm>
        </p:spPr>
        <p:txBody>
          <a:bodyPr/>
          <a:lstStyle>
            <a:lvl1pPr algn="ctr">
              <a:defRPr sz="1000" b="0" i="0">
                <a:solidFill>
                  <a:srgbClr val="000000"/>
                </a:solidFill>
              </a:defRPr>
            </a:lvl1pPr>
          </a:lstStyle>
          <a:p>
            <a:pPr algn="r"/>
            <a:endParaRPr lang="en-US" dirty="0"/>
          </a:p>
        </p:txBody>
      </p:sp>
      <p:sp>
        <p:nvSpPr>
          <p:cNvPr id="3078" name="Rectangle 6"/>
          <p:cNvSpPr>
            <a:spLocks noGrp="1" noChangeArrowheads="1"/>
          </p:cNvSpPr>
          <p:nvPr>
            <p:ph type="sldNum" sz="quarter" idx="4"/>
          </p:nvPr>
        </p:nvSpPr>
        <p:spPr>
          <a:xfrm>
            <a:off x="6477000" y="6553200"/>
            <a:ext cx="2438400" cy="228600"/>
          </a:xfrm>
        </p:spPr>
        <p:txBody>
          <a:bodyPr/>
          <a:lstStyle>
            <a:lvl1pPr algn="r">
              <a:defRPr sz="1000">
                <a:latin typeface="Arial" panose="020B0604020202020204" pitchFamily="34" charset="0"/>
              </a:defRPr>
            </a:lvl1pPr>
          </a:lstStyle>
          <a:p>
            <a:fld id="{0CFEC368-1D7A-4F81-ABF6-AE0E36BAF64C}" type="slidenum">
              <a:rPr lang="en-US" smtClean="0"/>
              <a:pPr/>
              <a:t>‹#›</a:t>
            </a:fld>
            <a:endParaRPr lang="en-US"/>
          </a:p>
        </p:txBody>
      </p:sp>
      <p:sp>
        <p:nvSpPr>
          <p:cNvPr id="3086" name="Text Box 14"/>
          <p:cNvSpPr txBox="1">
            <a:spLocks noChangeArrowheads="1"/>
          </p:cNvSpPr>
          <p:nvPr/>
        </p:nvSpPr>
        <p:spPr bwMode="gray">
          <a:xfrm>
            <a:off x="228600" y="381000"/>
            <a:ext cx="1231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fontAlgn="base">
              <a:spcBef>
                <a:spcPct val="0"/>
              </a:spcBef>
              <a:spcAft>
                <a:spcPct val="0"/>
              </a:spcAft>
            </a:pPr>
            <a:r>
              <a:rPr lang="en-US" altLang="zh-CN" sz="2400" b="1" i="1">
                <a:solidFill>
                  <a:srgbClr val="333399"/>
                </a:solidFill>
                <a:ea typeface="宋体" panose="02010600030101010101" pitchFamily="2" charset="-122"/>
              </a:rPr>
              <a:t>LOGO</a:t>
            </a:r>
          </a:p>
        </p:txBody>
      </p:sp>
      <p:sp>
        <p:nvSpPr>
          <p:cNvPr id="3107" name="AutoShape 35"/>
          <p:cNvSpPr>
            <a:spLocks noChangeArrowheads="1"/>
          </p:cNvSpPr>
          <p:nvPr/>
        </p:nvSpPr>
        <p:spPr bwMode="gray">
          <a:xfrm>
            <a:off x="6684963" y="3438525"/>
            <a:ext cx="2001837" cy="1238250"/>
          </a:xfrm>
          <a:prstGeom prst="diamond">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3108" name="AutoShape 36"/>
          <p:cNvSpPr>
            <a:spLocks noChangeArrowheads="1"/>
          </p:cNvSpPr>
          <p:nvPr/>
        </p:nvSpPr>
        <p:spPr bwMode="gray">
          <a:xfrm>
            <a:off x="4724400" y="2201863"/>
            <a:ext cx="2047875" cy="1260475"/>
          </a:xfrm>
          <a:prstGeom prst="diamond">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3106" name="AutoShape 34"/>
          <p:cNvSpPr>
            <a:spLocks noChangeArrowheads="1"/>
          </p:cNvSpPr>
          <p:nvPr/>
        </p:nvSpPr>
        <p:spPr bwMode="gray">
          <a:xfrm>
            <a:off x="5741988" y="1752600"/>
            <a:ext cx="1908175" cy="1263650"/>
          </a:xfrm>
          <a:prstGeom prst="diamond">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3111" name="Freeform 39" descr="F"/>
          <p:cNvSpPr>
            <a:spLocks/>
          </p:cNvSpPr>
          <p:nvPr/>
        </p:nvSpPr>
        <p:spPr bwMode="gray">
          <a:xfrm>
            <a:off x="6686550" y="4054475"/>
            <a:ext cx="1028700" cy="1692275"/>
          </a:xfrm>
          <a:custGeom>
            <a:avLst/>
            <a:gdLst>
              <a:gd name="T0" fmla="*/ 648 w 648"/>
              <a:gd name="T1" fmla="*/ 1066 h 1066"/>
              <a:gd name="T2" fmla="*/ 641 w 648"/>
              <a:gd name="T3" fmla="*/ 389 h 1066"/>
              <a:gd name="T4" fmla="*/ 0 w 648"/>
              <a:gd name="T5" fmla="*/ 0 h 1066"/>
              <a:gd name="T6" fmla="*/ 2 w 648"/>
              <a:gd name="T7" fmla="*/ 681 h 1066"/>
              <a:gd name="T8" fmla="*/ 648 w 648"/>
              <a:gd name="T9" fmla="*/ 1066 h 1066"/>
            </a:gdLst>
            <a:ahLst/>
            <a:cxnLst>
              <a:cxn ang="0">
                <a:pos x="T0" y="T1"/>
              </a:cxn>
              <a:cxn ang="0">
                <a:pos x="T2" y="T3"/>
              </a:cxn>
              <a:cxn ang="0">
                <a:pos x="T4" y="T5"/>
              </a:cxn>
              <a:cxn ang="0">
                <a:pos x="T6" y="T7"/>
              </a:cxn>
              <a:cxn ang="0">
                <a:pos x="T8" y="T9"/>
              </a:cxn>
            </a:cxnLst>
            <a:rect l="0" t="0" r="r" b="b"/>
            <a:pathLst>
              <a:path w="648" h="1066">
                <a:moveTo>
                  <a:pt x="648" y="1066"/>
                </a:moveTo>
                <a:lnTo>
                  <a:pt x="641" y="389"/>
                </a:lnTo>
                <a:lnTo>
                  <a:pt x="0" y="0"/>
                </a:lnTo>
                <a:lnTo>
                  <a:pt x="2" y="681"/>
                </a:lnTo>
                <a:lnTo>
                  <a:pt x="648" y="1066"/>
                </a:lnTo>
                <a:close/>
              </a:path>
            </a:pathLst>
          </a:custGeom>
          <a:blipFill dpi="0" rotWithShape="1">
            <a:blip r:embed="rId5"/>
            <a:srcRect/>
            <a:stretch>
              <a:fillRect/>
            </a:stretch>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3112" name="Freeform 40" descr="d"/>
          <p:cNvSpPr>
            <a:spLocks/>
          </p:cNvSpPr>
          <p:nvPr/>
        </p:nvSpPr>
        <p:spPr bwMode="gray">
          <a:xfrm>
            <a:off x="4725988" y="2819400"/>
            <a:ext cx="1027112" cy="1733550"/>
          </a:xfrm>
          <a:custGeom>
            <a:avLst/>
            <a:gdLst>
              <a:gd name="T0" fmla="*/ 626 w 626"/>
              <a:gd name="T1" fmla="*/ 991 h 991"/>
              <a:gd name="T2" fmla="*/ 626 w 626"/>
              <a:gd name="T3" fmla="*/ 362 h 991"/>
              <a:gd name="T4" fmla="*/ 0 w 626"/>
              <a:gd name="T5" fmla="*/ 0 h 991"/>
              <a:gd name="T6" fmla="*/ 2 w 626"/>
              <a:gd name="T7" fmla="*/ 617 h 991"/>
              <a:gd name="T8" fmla="*/ 626 w 626"/>
              <a:gd name="T9" fmla="*/ 991 h 991"/>
            </a:gdLst>
            <a:ahLst/>
            <a:cxnLst>
              <a:cxn ang="0">
                <a:pos x="T0" y="T1"/>
              </a:cxn>
              <a:cxn ang="0">
                <a:pos x="T2" y="T3"/>
              </a:cxn>
              <a:cxn ang="0">
                <a:pos x="T4" y="T5"/>
              </a:cxn>
              <a:cxn ang="0">
                <a:pos x="T6" y="T7"/>
              </a:cxn>
              <a:cxn ang="0">
                <a:pos x="T8" y="T9"/>
              </a:cxn>
            </a:cxnLst>
            <a:rect l="0" t="0" r="r" b="b"/>
            <a:pathLst>
              <a:path w="626" h="991">
                <a:moveTo>
                  <a:pt x="626" y="991"/>
                </a:moveTo>
                <a:lnTo>
                  <a:pt x="626" y="362"/>
                </a:lnTo>
                <a:lnTo>
                  <a:pt x="0" y="0"/>
                </a:lnTo>
                <a:lnTo>
                  <a:pt x="2" y="617"/>
                </a:lnTo>
                <a:lnTo>
                  <a:pt x="626" y="991"/>
                </a:lnTo>
                <a:close/>
              </a:path>
            </a:pathLst>
          </a:custGeom>
          <a:blipFill dpi="0" rotWithShape="1">
            <a:blip r:embed="rId6"/>
            <a:srcRect/>
            <a:stretch>
              <a:fillRect/>
            </a:stretch>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3113" name="Freeform 41"/>
          <p:cNvSpPr>
            <a:spLocks/>
          </p:cNvSpPr>
          <p:nvPr/>
        </p:nvSpPr>
        <p:spPr bwMode="gray">
          <a:xfrm>
            <a:off x="5749925" y="4537075"/>
            <a:ext cx="939800" cy="1635125"/>
          </a:xfrm>
          <a:custGeom>
            <a:avLst/>
            <a:gdLst>
              <a:gd name="T0" fmla="*/ 592 w 592"/>
              <a:gd name="T1" fmla="*/ 1030 h 1030"/>
              <a:gd name="T2" fmla="*/ 592 w 592"/>
              <a:gd name="T3" fmla="*/ 371 h 1030"/>
              <a:gd name="T4" fmla="*/ 1 w 592"/>
              <a:gd name="T5" fmla="*/ 0 h 1030"/>
              <a:gd name="T6" fmla="*/ 0 w 592"/>
              <a:gd name="T7" fmla="*/ 662 h 1030"/>
              <a:gd name="T8" fmla="*/ 592 w 592"/>
              <a:gd name="T9" fmla="*/ 1030 h 1030"/>
            </a:gdLst>
            <a:ahLst/>
            <a:cxnLst>
              <a:cxn ang="0">
                <a:pos x="T0" y="T1"/>
              </a:cxn>
              <a:cxn ang="0">
                <a:pos x="T2" y="T3"/>
              </a:cxn>
              <a:cxn ang="0">
                <a:pos x="T4" y="T5"/>
              </a:cxn>
              <a:cxn ang="0">
                <a:pos x="T6" y="T7"/>
              </a:cxn>
              <a:cxn ang="0">
                <a:pos x="T8" y="T9"/>
              </a:cxn>
            </a:cxnLst>
            <a:rect l="0" t="0" r="r" b="b"/>
            <a:pathLst>
              <a:path w="592" h="1030">
                <a:moveTo>
                  <a:pt x="592" y="1030"/>
                </a:moveTo>
                <a:lnTo>
                  <a:pt x="592" y="371"/>
                </a:lnTo>
                <a:lnTo>
                  <a:pt x="1" y="0"/>
                </a:lnTo>
                <a:lnTo>
                  <a:pt x="0" y="662"/>
                </a:lnTo>
                <a:lnTo>
                  <a:pt x="592" y="1030"/>
                </a:lnTo>
                <a:close/>
              </a:path>
            </a:pathLst>
          </a:cu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3114" name="Freeform 42" descr="b"/>
          <p:cNvSpPr>
            <a:spLocks/>
          </p:cNvSpPr>
          <p:nvPr/>
        </p:nvSpPr>
        <p:spPr bwMode="gray">
          <a:xfrm>
            <a:off x="5741988" y="2382838"/>
            <a:ext cx="962025" cy="1671637"/>
          </a:xfrm>
          <a:custGeom>
            <a:avLst/>
            <a:gdLst>
              <a:gd name="T0" fmla="*/ 589 w 598"/>
              <a:gd name="T1" fmla="*/ 1053 h 1053"/>
              <a:gd name="T2" fmla="*/ 598 w 598"/>
              <a:gd name="T3" fmla="*/ 394 h 1053"/>
              <a:gd name="T4" fmla="*/ 0 w 598"/>
              <a:gd name="T5" fmla="*/ 0 h 1053"/>
              <a:gd name="T6" fmla="*/ 1 w 598"/>
              <a:gd name="T7" fmla="*/ 675 h 1053"/>
              <a:gd name="T8" fmla="*/ 589 w 598"/>
              <a:gd name="T9" fmla="*/ 1053 h 1053"/>
            </a:gdLst>
            <a:ahLst/>
            <a:cxnLst>
              <a:cxn ang="0">
                <a:pos x="T0" y="T1"/>
              </a:cxn>
              <a:cxn ang="0">
                <a:pos x="T2" y="T3"/>
              </a:cxn>
              <a:cxn ang="0">
                <a:pos x="T4" y="T5"/>
              </a:cxn>
              <a:cxn ang="0">
                <a:pos x="T6" y="T7"/>
              </a:cxn>
              <a:cxn ang="0">
                <a:pos x="T8" y="T9"/>
              </a:cxn>
            </a:cxnLst>
            <a:rect l="0" t="0" r="r" b="b"/>
            <a:pathLst>
              <a:path w="598" h="1053">
                <a:moveTo>
                  <a:pt x="589" y="1053"/>
                </a:moveTo>
                <a:lnTo>
                  <a:pt x="598" y="394"/>
                </a:lnTo>
                <a:lnTo>
                  <a:pt x="0" y="0"/>
                </a:lnTo>
                <a:lnTo>
                  <a:pt x="1" y="675"/>
                </a:lnTo>
                <a:lnTo>
                  <a:pt x="589" y="1053"/>
                </a:lnTo>
                <a:close/>
              </a:path>
            </a:pathLst>
          </a:custGeom>
          <a:blipFill dpi="0" rotWithShape="1">
            <a:blip r:embed="rId7"/>
            <a:srcRect/>
            <a:stretch>
              <a:fillRect/>
            </a:stretch>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fontAlgn="base">
              <a:spcBef>
                <a:spcPct val="0"/>
              </a:spcBef>
              <a:spcAft>
                <a:spcPct val="0"/>
              </a:spcAft>
            </a:pPr>
            <a:endParaRPr lang="zh-CN" altLang="en-US">
              <a:solidFill>
                <a:srgbClr val="0B1749"/>
              </a:solidFill>
              <a:latin typeface="Arial" panose="020B0604020202020204" pitchFamily="34" charset="0"/>
            </a:endParaRPr>
          </a:p>
        </p:txBody>
      </p:sp>
    </p:spTree>
    <p:extLst>
      <p:ext uri="{BB962C8B-B14F-4D97-AF65-F5344CB8AC3E}">
        <p14:creationId xmlns:p14="http://schemas.microsoft.com/office/powerpoint/2010/main" val="2989789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A80CB818-7379-467D-8E76-EF9D9074A26C}" type="datetime2">
              <a:rPr lang="en-US" smtClean="0"/>
              <a:pPr/>
              <a:t>Saturday, October 11, 2014</a:t>
            </a:fld>
            <a:endParaRPr lang="en-US" dirty="0"/>
          </a:p>
        </p:txBody>
      </p:sp>
      <p:sp>
        <p:nvSpPr>
          <p:cNvPr id="5" name="页脚占位符 4"/>
          <p:cNvSpPr>
            <a:spLocks noGrp="1"/>
          </p:cNvSpPr>
          <p:nvPr>
            <p:ph type="ftr" sz="quarter" idx="11"/>
          </p:nvPr>
        </p:nvSpPr>
        <p:spPr/>
        <p:txBody>
          <a:bodyPr/>
          <a:lstStyle>
            <a:lvl1pPr>
              <a:defRPr/>
            </a:lvl1pPr>
          </a:lstStyle>
          <a:p>
            <a:pPr algn="r"/>
            <a:endParaRPr lang="en-US" dirty="0"/>
          </a:p>
        </p:txBody>
      </p:sp>
      <p:sp>
        <p:nvSpPr>
          <p:cNvPr id="6" name="灯片编号占位符 5"/>
          <p:cNvSpPr>
            <a:spLocks noGrp="1"/>
          </p:cNvSpPr>
          <p:nvPr>
            <p:ph type="sldNum" sz="quarter" idx="12"/>
          </p:nvPr>
        </p:nvSpPr>
        <p:spPr/>
        <p:txBody>
          <a:bodyPr/>
          <a:lstStyle>
            <a:lvl1pPr>
              <a:defRPr/>
            </a:lvl1pPr>
          </a:lstStyle>
          <a:p>
            <a:fld id="{0CFEC368-1D7A-4F81-ABF6-AE0E36BAF64C}" type="slidenum">
              <a:rPr lang="en-US" smtClean="0"/>
              <a:pPr/>
              <a:t>‹#›</a:t>
            </a:fld>
            <a:endParaRPr lang="en-US" dirty="0"/>
          </a:p>
        </p:txBody>
      </p:sp>
    </p:spTree>
    <p:extLst>
      <p:ext uri="{BB962C8B-B14F-4D97-AF65-F5344CB8AC3E}">
        <p14:creationId xmlns:p14="http://schemas.microsoft.com/office/powerpoint/2010/main" val="299598529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81800" y="457200"/>
            <a:ext cx="1905000" cy="57721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066800" y="457200"/>
            <a:ext cx="5562600" cy="57721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A80CB818-7379-467D-8E76-EF9D9074A26C}" type="datetime2">
              <a:rPr lang="en-US" smtClean="0"/>
              <a:pPr/>
              <a:t>Saturday, October 11, 2014</a:t>
            </a:fld>
            <a:endParaRPr lang="en-US" dirty="0"/>
          </a:p>
        </p:txBody>
      </p:sp>
      <p:sp>
        <p:nvSpPr>
          <p:cNvPr id="5" name="页脚占位符 4"/>
          <p:cNvSpPr>
            <a:spLocks noGrp="1"/>
          </p:cNvSpPr>
          <p:nvPr>
            <p:ph type="ftr" sz="quarter" idx="11"/>
          </p:nvPr>
        </p:nvSpPr>
        <p:spPr/>
        <p:txBody>
          <a:bodyPr/>
          <a:lstStyle>
            <a:lvl1pPr>
              <a:defRPr/>
            </a:lvl1pPr>
          </a:lstStyle>
          <a:p>
            <a:pPr algn="r"/>
            <a:endParaRPr lang="en-US" dirty="0"/>
          </a:p>
        </p:txBody>
      </p:sp>
      <p:sp>
        <p:nvSpPr>
          <p:cNvPr id="6" name="灯片编号占位符 5"/>
          <p:cNvSpPr>
            <a:spLocks noGrp="1"/>
          </p:cNvSpPr>
          <p:nvPr>
            <p:ph type="sldNum" sz="quarter" idx="12"/>
          </p:nvPr>
        </p:nvSpPr>
        <p:spPr/>
        <p:txBody>
          <a:bodyPr/>
          <a:lstStyle>
            <a:lvl1pPr>
              <a:defRPr/>
            </a:lvl1pPr>
          </a:lstStyle>
          <a:p>
            <a:fld id="{0CFEC368-1D7A-4F81-ABF6-AE0E36BAF64C}" type="slidenum">
              <a:rPr lang="en-US" smtClean="0"/>
              <a:pPr/>
              <a:t>‹#›</a:t>
            </a:fld>
            <a:endParaRPr lang="en-US" dirty="0"/>
          </a:p>
        </p:txBody>
      </p:sp>
    </p:spTree>
    <p:extLst>
      <p:ext uri="{BB962C8B-B14F-4D97-AF65-F5344CB8AC3E}">
        <p14:creationId xmlns:p14="http://schemas.microsoft.com/office/powerpoint/2010/main" val="61938057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295400" y="457200"/>
            <a:ext cx="7086600" cy="5635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1066800" y="1371600"/>
            <a:ext cx="7620000" cy="4857750"/>
          </a:xfrm>
        </p:spPr>
        <p:txBody>
          <a:bodyPr/>
          <a:lstStyle/>
          <a:p>
            <a:r>
              <a:rPr lang="zh-CN" altLang="en-US" smtClean="0"/>
              <a:t>单击图标添加表格</a:t>
            </a:r>
            <a:endParaRPr lang="zh-CN" altLang="en-US"/>
          </a:p>
        </p:txBody>
      </p:sp>
      <p:sp>
        <p:nvSpPr>
          <p:cNvPr id="4" name="日期占位符 3"/>
          <p:cNvSpPr>
            <a:spLocks noGrp="1"/>
          </p:cNvSpPr>
          <p:nvPr>
            <p:ph type="dt" sz="half" idx="10"/>
          </p:nvPr>
        </p:nvSpPr>
        <p:spPr>
          <a:xfrm>
            <a:off x="5638800" y="6457950"/>
            <a:ext cx="2133600" cy="244475"/>
          </a:xfrm>
        </p:spPr>
        <p:txBody>
          <a:bodyPr/>
          <a:lstStyle>
            <a:lvl1pPr>
              <a:defRPr/>
            </a:lvl1pPr>
          </a:lstStyle>
          <a:p>
            <a:fld id="{A80CB818-7379-467D-8E76-EF9D9074A26C}" type="datetime2">
              <a:rPr lang="en-US" smtClean="0"/>
              <a:pPr/>
              <a:t>Saturday, October 11, 2014</a:t>
            </a:fld>
            <a:endParaRPr lang="en-US" dirty="0"/>
          </a:p>
        </p:txBody>
      </p:sp>
      <p:sp>
        <p:nvSpPr>
          <p:cNvPr id="5" name="页脚占位符 4"/>
          <p:cNvSpPr>
            <a:spLocks noGrp="1"/>
          </p:cNvSpPr>
          <p:nvPr>
            <p:ph type="ftr" sz="quarter" idx="11"/>
          </p:nvPr>
        </p:nvSpPr>
        <p:spPr>
          <a:xfrm>
            <a:off x="5791200" y="6353175"/>
            <a:ext cx="2895600" cy="244475"/>
          </a:xfrm>
        </p:spPr>
        <p:txBody>
          <a:bodyPr/>
          <a:lstStyle>
            <a:lvl1pPr>
              <a:defRPr/>
            </a:lvl1pPr>
          </a:lstStyle>
          <a:p>
            <a:pPr algn="r"/>
            <a:endParaRPr lang="en-US" dirty="0"/>
          </a:p>
        </p:txBody>
      </p:sp>
      <p:sp>
        <p:nvSpPr>
          <p:cNvPr id="6" name="灯片编号占位符 5"/>
          <p:cNvSpPr>
            <a:spLocks noGrp="1"/>
          </p:cNvSpPr>
          <p:nvPr>
            <p:ph type="sldNum" sz="quarter" idx="12"/>
          </p:nvPr>
        </p:nvSpPr>
        <p:spPr>
          <a:xfrm>
            <a:off x="228600" y="6400800"/>
            <a:ext cx="2133600" cy="244475"/>
          </a:xfrm>
        </p:spPr>
        <p:txBody>
          <a:bodyPr/>
          <a:lstStyle>
            <a:lvl1pPr>
              <a:defRPr/>
            </a:lvl1pPr>
          </a:lstStyle>
          <a:p>
            <a:fld id="{0CFEC368-1D7A-4F81-ABF6-AE0E36BAF64C}" type="slidenum">
              <a:rPr lang="en-US" smtClean="0"/>
              <a:pPr/>
              <a:t>‹#›</a:t>
            </a:fld>
            <a:endParaRPr lang="en-US" dirty="0"/>
          </a:p>
        </p:txBody>
      </p:sp>
    </p:spTree>
    <p:extLst>
      <p:ext uri="{BB962C8B-B14F-4D97-AF65-F5344CB8AC3E}">
        <p14:creationId xmlns:p14="http://schemas.microsoft.com/office/powerpoint/2010/main" val="58777635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gradFill rotWithShape="0">
          <a:gsLst>
            <a:gs pos="0">
              <a:schemeClr val="bg1"/>
            </a:gs>
            <a:gs pos="100000">
              <a:schemeClr val="bg1">
                <a:gamma/>
                <a:tint val="0"/>
                <a:invGamma/>
              </a:schemeClr>
            </a:gs>
          </a:gsLst>
          <a:lin ang="5400000" scaled="1"/>
        </a:gradFill>
        <a:effectLst/>
      </p:bgPr>
    </p:bg>
    <p:spTree>
      <p:nvGrpSpPr>
        <p:cNvPr id="1" name=""/>
        <p:cNvGrpSpPr/>
        <p:nvPr/>
      </p:nvGrpSpPr>
      <p:grpSpPr>
        <a:xfrm>
          <a:off x="0" y="0"/>
          <a:ext cx="0" cy="0"/>
          <a:chOff x="0" y="0"/>
          <a:chExt cx="0" cy="0"/>
        </a:xfrm>
      </p:grpSpPr>
      <p:graphicFrame>
        <p:nvGraphicFramePr>
          <p:cNvPr id="3129" name="Object 57"/>
          <p:cNvGraphicFramePr>
            <a:graphicFrameLocks noChangeAspect="1"/>
          </p:cNvGraphicFramePr>
          <p:nvPr/>
        </p:nvGraphicFramePr>
        <p:xfrm>
          <a:off x="0" y="0"/>
          <a:ext cx="9144000" cy="3124200"/>
        </p:xfrm>
        <a:graphic>
          <a:graphicData uri="http://schemas.openxmlformats.org/presentationml/2006/ole">
            <mc:AlternateContent xmlns:mc="http://schemas.openxmlformats.org/markup-compatibility/2006">
              <mc:Choice xmlns:v="urn:schemas-microsoft-com:vml" Requires="v">
                <p:oleObj spid="_x0000_s4140" name="Image" r:id="rId3" imgW="2438198" imgH="1657835" progId="Photoshop.Image.7">
                  <p:embed/>
                </p:oleObj>
              </mc:Choice>
              <mc:Fallback>
                <p:oleObj name="Image" r:id="rId3" imgW="2438198" imgH="1657835"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4" name="Rectangle 2"/>
          <p:cNvSpPr>
            <a:spLocks noGrp="1" noChangeArrowheads="1"/>
          </p:cNvSpPr>
          <p:nvPr>
            <p:ph type="ctrTitle"/>
          </p:nvPr>
        </p:nvSpPr>
        <p:spPr>
          <a:xfrm>
            <a:off x="381000" y="4343400"/>
            <a:ext cx="5181600" cy="1219200"/>
          </a:xfrm>
        </p:spPr>
        <p:txBody>
          <a:bodyPr/>
          <a:lstStyle>
            <a:lvl1pPr>
              <a:defRPr sz="4000">
                <a:solidFill>
                  <a:schemeClr val="tx1"/>
                </a:solidFill>
              </a:defRPr>
            </a:lvl1pPr>
          </a:lstStyle>
          <a:p>
            <a:pPr lvl="0"/>
            <a:r>
              <a:rPr lang="zh-CN" altLang="en-US" noProof="0" smtClean="0"/>
              <a:t>单击此处编辑母版标题样式</a:t>
            </a:r>
            <a:endParaRPr lang="en-US" altLang="zh-CN" noProof="0" smtClean="0"/>
          </a:p>
        </p:txBody>
      </p:sp>
      <p:sp>
        <p:nvSpPr>
          <p:cNvPr id="3075" name="Rectangle 3"/>
          <p:cNvSpPr>
            <a:spLocks noGrp="1" noChangeArrowheads="1"/>
          </p:cNvSpPr>
          <p:nvPr>
            <p:ph type="subTitle" idx="1"/>
          </p:nvPr>
        </p:nvSpPr>
        <p:spPr>
          <a:xfrm>
            <a:off x="381000" y="5562600"/>
            <a:ext cx="5181600" cy="381000"/>
          </a:xfrm>
        </p:spPr>
        <p:txBody>
          <a:bodyPr/>
          <a:lstStyle>
            <a:lvl1pPr marL="0" indent="0">
              <a:buFont typeface="Wingdings" panose="05000000000000000000" pitchFamily="2" charset="2"/>
              <a:buNone/>
              <a:defRPr sz="1600">
                <a:solidFill>
                  <a:schemeClr val="tx2"/>
                </a:solidFill>
              </a:defRPr>
            </a:lvl1pPr>
          </a:lstStyle>
          <a:p>
            <a:pPr lvl="0"/>
            <a:r>
              <a:rPr lang="zh-CN" altLang="en-US" noProof="0" smtClean="0"/>
              <a:t>单击此处编辑母版副标题样式</a:t>
            </a:r>
            <a:endParaRPr lang="en-US" altLang="zh-CN" noProof="0" smtClean="0"/>
          </a:p>
        </p:txBody>
      </p:sp>
      <p:sp>
        <p:nvSpPr>
          <p:cNvPr id="3076" name="Rectangle 4"/>
          <p:cNvSpPr>
            <a:spLocks noGrp="1" noChangeArrowheads="1"/>
          </p:cNvSpPr>
          <p:nvPr>
            <p:ph type="dt" sz="half" idx="2"/>
          </p:nvPr>
        </p:nvSpPr>
        <p:spPr>
          <a:xfrm>
            <a:off x="152400" y="6553200"/>
            <a:ext cx="2438400" cy="228600"/>
          </a:xfrm>
        </p:spPr>
        <p:txBody>
          <a:bodyPr/>
          <a:lstStyle>
            <a:lvl1pPr algn="l">
              <a:defRPr b="0">
                <a:solidFill>
                  <a:srgbClr val="000000"/>
                </a:solidFill>
                <a:latin typeface="Arial" panose="020B0604020202020204" pitchFamily="34" charset="0"/>
              </a:defRPr>
            </a:lvl1pPr>
          </a:lstStyle>
          <a:p>
            <a:endParaRPr lang="en-US" altLang="zh-CN"/>
          </a:p>
        </p:txBody>
      </p:sp>
      <p:sp>
        <p:nvSpPr>
          <p:cNvPr id="3077" name="Rectangle 5"/>
          <p:cNvSpPr>
            <a:spLocks noGrp="1" noChangeArrowheads="1"/>
          </p:cNvSpPr>
          <p:nvPr>
            <p:ph type="ftr" sz="quarter" idx="3"/>
          </p:nvPr>
        </p:nvSpPr>
        <p:spPr>
          <a:xfrm>
            <a:off x="3124200" y="6553200"/>
            <a:ext cx="3048000" cy="228600"/>
          </a:xfrm>
        </p:spPr>
        <p:txBody>
          <a:bodyPr/>
          <a:lstStyle>
            <a:lvl1pPr algn="ctr">
              <a:defRPr sz="1000" b="0" i="0">
                <a:solidFill>
                  <a:srgbClr val="000000"/>
                </a:solidFill>
              </a:defRPr>
            </a:lvl1pPr>
          </a:lstStyle>
          <a:p>
            <a:endParaRPr lang="en-US" altLang="zh-CN"/>
          </a:p>
        </p:txBody>
      </p:sp>
      <p:sp>
        <p:nvSpPr>
          <p:cNvPr id="3078" name="Rectangle 6"/>
          <p:cNvSpPr>
            <a:spLocks noGrp="1" noChangeArrowheads="1"/>
          </p:cNvSpPr>
          <p:nvPr>
            <p:ph type="sldNum" sz="quarter" idx="4"/>
          </p:nvPr>
        </p:nvSpPr>
        <p:spPr>
          <a:xfrm>
            <a:off x="6477000" y="6553200"/>
            <a:ext cx="2438400" cy="228600"/>
          </a:xfrm>
        </p:spPr>
        <p:txBody>
          <a:bodyPr/>
          <a:lstStyle>
            <a:lvl1pPr algn="r">
              <a:defRPr sz="1000">
                <a:latin typeface="Arial" panose="020B0604020202020204" pitchFamily="34" charset="0"/>
              </a:defRPr>
            </a:lvl1pPr>
          </a:lstStyle>
          <a:p>
            <a:fld id="{486A404B-9BCA-4C6F-AB19-BCDCEB0C9F9F}" type="slidenum">
              <a:rPr lang="en-US" altLang="zh-CN"/>
              <a:pPr/>
              <a:t>‹#›</a:t>
            </a:fld>
            <a:endParaRPr lang="en-US" altLang="zh-CN"/>
          </a:p>
        </p:txBody>
      </p:sp>
      <p:sp>
        <p:nvSpPr>
          <p:cNvPr id="3086" name="Text Box 14"/>
          <p:cNvSpPr txBox="1">
            <a:spLocks noChangeArrowheads="1"/>
          </p:cNvSpPr>
          <p:nvPr/>
        </p:nvSpPr>
        <p:spPr bwMode="gray">
          <a:xfrm>
            <a:off x="228600" y="381000"/>
            <a:ext cx="1231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fontAlgn="base">
              <a:spcBef>
                <a:spcPct val="0"/>
              </a:spcBef>
              <a:spcAft>
                <a:spcPct val="0"/>
              </a:spcAft>
            </a:pPr>
            <a:r>
              <a:rPr lang="en-US" altLang="zh-CN" sz="2400" b="1" i="1">
                <a:solidFill>
                  <a:srgbClr val="333399"/>
                </a:solidFill>
                <a:ea typeface="宋体" panose="02010600030101010101" pitchFamily="2" charset="-122"/>
              </a:rPr>
              <a:t>LOGO</a:t>
            </a:r>
          </a:p>
        </p:txBody>
      </p:sp>
      <p:sp>
        <p:nvSpPr>
          <p:cNvPr id="3107" name="AutoShape 35"/>
          <p:cNvSpPr>
            <a:spLocks noChangeArrowheads="1"/>
          </p:cNvSpPr>
          <p:nvPr/>
        </p:nvSpPr>
        <p:spPr bwMode="gray">
          <a:xfrm>
            <a:off x="6684963" y="3438525"/>
            <a:ext cx="2001837" cy="1238250"/>
          </a:xfrm>
          <a:prstGeom prst="diamond">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3108" name="AutoShape 36"/>
          <p:cNvSpPr>
            <a:spLocks noChangeArrowheads="1"/>
          </p:cNvSpPr>
          <p:nvPr/>
        </p:nvSpPr>
        <p:spPr bwMode="gray">
          <a:xfrm>
            <a:off x="4724400" y="2201863"/>
            <a:ext cx="2047875" cy="1260475"/>
          </a:xfrm>
          <a:prstGeom prst="diamond">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3106" name="AutoShape 34"/>
          <p:cNvSpPr>
            <a:spLocks noChangeArrowheads="1"/>
          </p:cNvSpPr>
          <p:nvPr/>
        </p:nvSpPr>
        <p:spPr bwMode="gray">
          <a:xfrm>
            <a:off x="5741988" y="1752600"/>
            <a:ext cx="1908175" cy="1263650"/>
          </a:xfrm>
          <a:prstGeom prst="diamond">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3111" name="Freeform 39" descr="F"/>
          <p:cNvSpPr>
            <a:spLocks/>
          </p:cNvSpPr>
          <p:nvPr/>
        </p:nvSpPr>
        <p:spPr bwMode="gray">
          <a:xfrm>
            <a:off x="6686550" y="4054475"/>
            <a:ext cx="1028700" cy="1692275"/>
          </a:xfrm>
          <a:custGeom>
            <a:avLst/>
            <a:gdLst>
              <a:gd name="T0" fmla="*/ 648 w 648"/>
              <a:gd name="T1" fmla="*/ 1066 h 1066"/>
              <a:gd name="T2" fmla="*/ 641 w 648"/>
              <a:gd name="T3" fmla="*/ 389 h 1066"/>
              <a:gd name="T4" fmla="*/ 0 w 648"/>
              <a:gd name="T5" fmla="*/ 0 h 1066"/>
              <a:gd name="T6" fmla="*/ 2 w 648"/>
              <a:gd name="T7" fmla="*/ 681 h 1066"/>
              <a:gd name="T8" fmla="*/ 648 w 648"/>
              <a:gd name="T9" fmla="*/ 1066 h 1066"/>
            </a:gdLst>
            <a:ahLst/>
            <a:cxnLst>
              <a:cxn ang="0">
                <a:pos x="T0" y="T1"/>
              </a:cxn>
              <a:cxn ang="0">
                <a:pos x="T2" y="T3"/>
              </a:cxn>
              <a:cxn ang="0">
                <a:pos x="T4" y="T5"/>
              </a:cxn>
              <a:cxn ang="0">
                <a:pos x="T6" y="T7"/>
              </a:cxn>
              <a:cxn ang="0">
                <a:pos x="T8" y="T9"/>
              </a:cxn>
            </a:cxnLst>
            <a:rect l="0" t="0" r="r" b="b"/>
            <a:pathLst>
              <a:path w="648" h="1066">
                <a:moveTo>
                  <a:pt x="648" y="1066"/>
                </a:moveTo>
                <a:lnTo>
                  <a:pt x="641" y="389"/>
                </a:lnTo>
                <a:lnTo>
                  <a:pt x="0" y="0"/>
                </a:lnTo>
                <a:lnTo>
                  <a:pt x="2" y="681"/>
                </a:lnTo>
                <a:lnTo>
                  <a:pt x="648" y="1066"/>
                </a:lnTo>
                <a:close/>
              </a:path>
            </a:pathLst>
          </a:custGeom>
          <a:blipFill dpi="0" rotWithShape="1">
            <a:blip r:embed="rId5"/>
            <a:srcRect/>
            <a:stretch>
              <a:fillRect/>
            </a:stretch>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3112" name="Freeform 40" descr="d"/>
          <p:cNvSpPr>
            <a:spLocks/>
          </p:cNvSpPr>
          <p:nvPr/>
        </p:nvSpPr>
        <p:spPr bwMode="gray">
          <a:xfrm>
            <a:off x="4725988" y="2819400"/>
            <a:ext cx="1027112" cy="1733550"/>
          </a:xfrm>
          <a:custGeom>
            <a:avLst/>
            <a:gdLst>
              <a:gd name="T0" fmla="*/ 626 w 626"/>
              <a:gd name="T1" fmla="*/ 991 h 991"/>
              <a:gd name="T2" fmla="*/ 626 w 626"/>
              <a:gd name="T3" fmla="*/ 362 h 991"/>
              <a:gd name="T4" fmla="*/ 0 w 626"/>
              <a:gd name="T5" fmla="*/ 0 h 991"/>
              <a:gd name="T6" fmla="*/ 2 w 626"/>
              <a:gd name="T7" fmla="*/ 617 h 991"/>
              <a:gd name="T8" fmla="*/ 626 w 626"/>
              <a:gd name="T9" fmla="*/ 991 h 991"/>
            </a:gdLst>
            <a:ahLst/>
            <a:cxnLst>
              <a:cxn ang="0">
                <a:pos x="T0" y="T1"/>
              </a:cxn>
              <a:cxn ang="0">
                <a:pos x="T2" y="T3"/>
              </a:cxn>
              <a:cxn ang="0">
                <a:pos x="T4" y="T5"/>
              </a:cxn>
              <a:cxn ang="0">
                <a:pos x="T6" y="T7"/>
              </a:cxn>
              <a:cxn ang="0">
                <a:pos x="T8" y="T9"/>
              </a:cxn>
            </a:cxnLst>
            <a:rect l="0" t="0" r="r" b="b"/>
            <a:pathLst>
              <a:path w="626" h="991">
                <a:moveTo>
                  <a:pt x="626" y="991"/>
                </a:moveTo>
                <a:lnTo>
                  <a:pt x="626" y="362"/>
                </a:lnTo>
                <a:lnTo>
                  <a:pt x="0" y="0"/>
                </a:lnTo>
                <a:lnTo>
                  <a:pt x="2" y="617"/>
                </a:lnTo>
                <a:lnTo>
                  <a:pt x="626" y="991"/>
                </a:lnTo>
                <a:close/>
              </a:path>
            </a:pathLst>
          </a:custGeom>
          <a:blipFill dpi="0" rotWithShape="1">
            <a:blip r:embed="rId6"/>
            <a:srcRect/>
            <a:stretch>
              <a:fillRect/>
            </a:stretch>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3113" name="Freeform 41"/>
          <p:cNvSpPr>
            <a:spLocks/>
          </p:cNvSpPr>
          <p:nvPr/>
        </p:nvSpPr>
        <p:spPr bwMode="gray">
          <a:xfrm>
            <a:off x="5749925" y="4537075"/>
            <a:ext cx="939800" cy="1635125"/>
          </a:xfrm>
          <a:custGeom>
            <a:avLst/>
            <a:gdLst>
              <a:gd name="T0" fmla="*/ 592 w 592"/>
              <a:gd name="T1" fmla="*/ 1030 h 1030"/>
              <a:gd name="T2" fmla="*/ 592 w 592"/>
              <a:gd name="T3" fmla="*/ 371 h 1030"/>
              <a:gd name="T4" fmla="*/ 1 w 592"/>
              <a:gd name="T5" fmla="*/ 0 h 1030"/>
              <a:gd name="T6" fmla="*/ 0 w 592"/>
              <a:gd name="T7" fmla="*/ 662 h 1030"/>
              <a:gd name="T8" fmla="*/ 592 w 592"/>
              <a:gd name="T9" fmla="*/ 1030 h 1030"/>
            </a:gdLst>
            <a:ahLst/>
            <a:cxnLst>
              <a:cxn ang="0">
                <a:pos x="T0" y="T1"/>
              </a:cxn>
              <a:cxn ang="0">
                <a:pos x="T2" y="T3"/>
              </a:cxn>
              <a:cxn ang="0">
                <a:pos x="T4" y="T5"/>
              </a:cxn>
              <a:cxn ang="0">
                <a:pos x="T6" y="T7"/>
              </a:cxn>
              <a:cxn ang="0">
                <a:pos x="T8" y="T9"/>
              </a:cxn>
            </a:cxnLst>
            <a:rect l="0" t="0" r="r" b="b"/>
            <a:pathLst>
              <a:path w="592" h="1030">
                <a:moveTo>
                  <a:pt x="592" y="1030"/>
                </a:moveTo>
                <a:lnTo>
                  <a:pt x="592" y="371"/>
                </a:lnTo>
                <a:lnTo>
                  <a:pt x="1" y="0"/>
                </a:lnTo>
                <a:lnTo>
                  <a:pt x="0" y="662"/>
                </a:lnTo>
                <a:lnTo>
                  <a:pt x="592" y="1030"/>
                </a:lnTo>
                <a:close/>
              </a:path>
            </a:pathLst>
          </a:cu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3114" name="Freeform 42" descr="b"/>
          <p:cNvSpPr>
            <a:spLocks/>
          </p:cNvSpPr>
          <p:nvPr/>
        </p:nvSpPr>
        <p:spPr bwMode="gray">
          <a:xfrm>
            <a:off x="5741988" y="2382838"/>
            <a:ext cx="962025" cy="1671637"/>
          </a:xfrm>
          <a:custGeom>
            <a:avLst/>
            <a:gdLst>
              <a:gd name="T0" fmla="*/ 589 w 598"/>
              <a:gd name="T1" fmla="*/ 1053 h 1053"/>
              <a:gd name="T2" fmla="*/ 598 w 598"/>
              <a:gd name="T3" fmla="*/ 394 h 1053"/>
              <a:gd name="T4" fmla="*/ 0 w 598"/>
              <a:gd name="T5" fmla="*/ 0 h 1053"/>
              <a:gd name="T6" fmla="*/ 1 w 598"/>
              <a:gd name="T7" fmla="*/ 675 h 1053"/>
              <a:gd name="T8" fmla="*/ 589 w 598"/>
              <a:gd name="T9" fmla="*/ 1053 h 1053"/>
            </a:gdLst>
            <a:ahLst/>
            <a:cxnLst>
              <a:cxn ang="0">
                <a:pos x="T0" y="T1"/>
              </a:cxn>
              <a:cxn ang="0">
                <a:pos x="T2" y="T3"/>
              </a:cxn>
              <a:cxn ang="0">
                <a:pos x="T4" y="T5"/>
              </a:cxn>
              <a:cxn ang="0">
                <a:pos x="T6" y="T7"/>
              </a:cxn>
              <a:cxn ang="0">
                <a:pos x="T8" y="T9"/>
              </a:cxn>
            </a:cxnLst>
            <a:rect l="0" t="0" r="r" b="b"/>
            <a:pathLst>
              <a:path w="598" h="1053">
                <a:moveTo>
                  <a:pt x="589" y="1053"/>
                </a:moveTo>
                <a:lnTo>
                  <a:pt x="598" y="394"/>
                </a:lnTo>
                <a:lnTo>
                  <a:pt x="0" y="0"/>
                </a:lnTo>
                <a:lnTo>
                  <a:pt x="1" y="675"/>
                </a:lnTo>
                <a:lnTo>
                  <a:pt x="589" y="1053"/>
                </a:lnTo>
                <a:close/>
              </a:path>
            </a:pathLst>
          </a:custGeom>
          <a:blipFill dpi="0" rotWithShape="1">
            <a:blip r:embed="rId7"/>
            <a:srcRect/>
            <a:stretch>
              <a:fillRect/>
            </a:stretch>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fontAlgn="base">
              <a:spcBef>
                <a:spcPct val="0"/>
              </a:spcBef>
              <a:spcAft>
                <a:spcPct val="0"/>
              </a:spcAft>
            </a:pPr>
            <a:endParaRPr lang="zh-CN" altLang="en-US">
              <a:solidFill>
                <a:srgbClr val="0B1749"/>
              </a:solidFill>
              <a:latin typeface="Arial" panose="020B0604020202020204" pitchFamily="34" charset="0"/>
            </a:endParaRPr>
          </a:p>
        </p:txBody>
      </p:sp>
    </p:spTree>
    <p:extLst>
      <p:ext uri="{BB962C8B-B14F-4D97-AF65-F5344CB8AC3E}">
        <p14:creationId xmlns:p14="http://schemas.microsoft.com/office/powerpoint/2010/main" val="31807223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en-US" altLang="zh-CN"/>
              <a:t>www.themegallery.com</a:t>
            </a:r>
          </a:p>
        </p:txBody>
      </p:sp>
      <p:sp>
        <p:nvSpPr>
          <p:cNvPr id="5" name="页脚占位符 4"/>
          <p:cNvSpPr>
            <a:spLocks noGrp="1"/>
          </p:cNvSpPr>
          <p:nvPr>
            <p:ph type="ftr" sz="quarter" idx="11"/>
          </p:nvPr>
        </p:nvSpPr>
        <p:spPr/>
        <p:txBody>
          <a:bodyPr/>
          <a:lstStyle>
            <a:lvl1pPr>
              <a:defRPr/>
            </a:lvl1pPr>
          </a:lstStyle>
          <a:p>
            <a:r>
              <a:rPr lang="en-US" altLang="zh-CN"/>
              <a:t>LOGO</a:t>
            </a:r>
          </a:p>
        </p:txBody>
      </p:sp>
      <p:sp>
        <p:nvSpPr>
          <p:cNvPr id="6" name="灯片编号占位符 5"/>
          <p:cNvSpPr>
            <a:spLocks noGrp="1"/>
          </p:cNvSpPr>
          <p:nvPr>
            <p:ph type="sldNum" sz="quarter" idx="12"/>
          </p:nvPr>
        </p:nvSpPr>
        <p:spPr/>
        <p:txBody>
          <a:bodyPr/>
          <a:lstStyle>
            <a:lvl1pPr>
              <a:defRPr/>
            </a:lvl1pPr>
          </a:lstStyle>
          <a:p>
            <a:fld id="{C494819F-BEF7-4E12-94D0-F4EE6178B059}" type="slidenum">
              <a:rPr lang="en-US" altLang="zh-CN"/>
              <a:pPr/>
              <a:t>‹#›</a:t>
            </a:fld>
            <a:endParaRPr lang="en-US" altLang="zh-CN"/>
          </a:p>
        </p:txBody>
      </p:sp>
    </p:spTree>
    <p:extLst>
      <p:ext uri="{BB962C8B-B14F-4D97-AF65-F5344CB8AC3E}">
        <p14:creationId xmlns:p14="http://schemas.microsoft.com/office/powerpoint/2010/main" val="10116527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r>
              <a:rPr lang="en-US" altLang="zh-CN"/>
              <a:t>www.themegallery.com</a:t>
            </a:r>
          </a:p>
        </p:txBody>
      </p:sp>
      <p:sp>
        <p:nvSpPr>
          <p:cNvPr id="5" name="页脚占位符 4"/>
          <p:cNvSpPr>
            <a:spLocks noGrp="1"/>
          </p:cNvSpPr>
          <p:nvPr>
            <p:ph type="ftr" sz="quarter" idx="11"/>
          </p:nvPr>
        </p:nvSpPr>
        <p:spPr/>
        <p:txBody>
          <a:bodyPr/>
          <a:lstStyle>
            <a:lvl1pPr>
              <a:defRPr/>
            </a:lvl1pPr>
          </a:lstStyle>
          <a:p>
            <a:r>
              <a:rPr lang="en-US" altLang="zh-CN"/>
              <a:t>LOGO</a:t>
            </a:r>
          </a:p>
        </p:txBody>
      </p:sp>
      <p:sp>
        <p:nvSpPr>
          <p:cNvPr id="6" name="灯片编号占位符 5"/>
          <p:cNvSpPr>
            <a:spLocks noGrp="1"/>
          </p:cNvSpPr>
          <p:nvPr>
            <p:ph type="sldNum" sz="quarter" idx="12"/>
          </p:nvPr>
        </p:nvSpPr>
        <p:spPr/>
        <p:txBody>
          <a:bodyPr/>
          <a:lstStyle>
            <a:lvl1pPr>
              <a:defRPr/>
            </a:lvl1pPr>
          </a:lstStyle>
          <a:p>
            <a:fld id="{A59552D3-9825-4A8E-B1C3-C6125480BF5A}" type="slidenum">
              <a:rPr lang="en-US" altLang="zh-CN"/>
              <a:pPr/>
              <a:t>‹#›</a:t>
            </a:fld>
            <a:endParaRPr lang="en-US" altLang="zh-CN"/>
          </a:p>
        </p:txBody>
      </p:sp>
    </p:spTree>
    <p:extLst>
      <p:ext uri="{BB962C8B-B14F-4D97-AF65-F5344CB8AC3E}">
        <p14:creationId xmlns:p14="http://schemas.microsoft.com/office/powerpoint/2010/main" val="28910385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066800" y="1371600"/>
            <a:ext cx="3733800" cy="48577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953000" y="1371600"/>
            <a:ext cx="3733800" cy="48577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r>
              <a:rPr lang="en-US" altLang="zh-CN"/>
              <a:t>www.themegallery.com</a:t>
            </a:r>
          </a:p>
        </p:txBody>
      </p:sp>
      <p:sp>
        <p:nvSpPr>
          <p:cNvPr id="6" name="页脚占位符 5"/>
          <p:cNvSpPr>
            <a:spLocks noGrp="1"/>
          </p:cNvSpPr>
          <p:nvPr>
            <p:ph type="ftr" sz="quarter" idx="11"/>
          </p:nvPr>
        </p:nvSpPr>
        <p:spPr/>
        <p:txBody>
          <a:bodyPr/>
          <a:lstStyle>
            <a:lvl1pPr>
              <a:defRPr/>
            </a:lvl1pPr>
          </a:lstStyle>
          <a:p>
            <a:r>
              <a:rPr lang="en-US" altLang="zh-CN"/>
              <a:t>LOGO</a:t>
            </a:r>
          </a:p>
        </p:txBody>
      </p:sp>
      <p:sp>
        <p:nvSpPr>
          <p:cNvPr id="7" name="灯片编号占位符 6"/>
          <p:cNvSpPr>
            <a:spLocks noGrp="1"/>
          </p:cNvSpPr>
          <p:nvPr>
            <p:ph type="sldNum" sz="quarter" idx="12"/>
          </p:nvPr>
        </p:nvSpPr>
        <p:spPr/>
        <p:txBody>
          <a:bodyPr/>
          <a:lstStyle>
            <a:lvl1pPr>
              <a:defRPr/>
            </a:lvl1pPr>
          </a:lstStyle>
          <a:p>
            <a:fld id="{1CF2B536-B371-48EA-97B9-2B3E78230606}" type="slidenum">
              <a:rPr lang="en-US" altLang="zh-CN"/>
              <a:pPr/>
              <a:t>‹#›</a:t>
            </a:fld>
            <a:endParaRPr lang="en-US" altLang="zh-CN"/>
          </a:p>
        </p:txBody>
      </p:sp>
    </p:spTree>
    <p:extLst>
      <p:ext uri="{BB962C8B-B14F-4D97-AF65-F5344CB8AC3E}">
        <p14:creationId xmlns:p14="http://schemas.microsoft.com/office/powerpoint/2010/main" val="34252222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r>
              <a:rPr lang="en-US" altLang="zh-CN"/>
              <a:t>www.themegallery.com</a:t>
            </a:r>
          </a:p>
        </p:txBody>
      </p:sp>
      <p:sp>
        <p:nvSpPr>
          <p:cNvPr id="8" name="页脚占位符 7"/>
          <p:cNvSpPr>
            <a:spLocks noGrp="1"/>
          </p:cNvSpPr>
          <p:nvPr>
            <p:ph type="ftr" sz="quarter" idx="11"/>
          </p:nvPr>
        </p:nvSpPr>
        <p:spPr/>
        <p:txBody>
          <a:bodyPr/>
          <a:lstStyle>
            <a:lvl1pPr>
              <a:defRPr/>
            </a:lvl1pPr>
          </a:lstStyle>
          <a:p>
            <a:r>
              <a:rPr lang="en-US" altLang="zh-CN"/>
              <a:t>LOGO</a:t>
            </a:r>
          </a:p>
        </p:txBody>
      </p:sp>
      <p:sp>
        <p:nvSpPr>
          <p:cNvPr id="9" name="灯片编号占位符 8"/>
          <p:cNvSpPr>
            <a:spLocks noGrp="1"/>
          </p:cNvSpPr>
          <p:nvPr>
            <p:ph type="sldNum" sz="quarter" idx="12"/>
          </p:nvPr>
        </p:nvSpPr>
        <p:spPr/>
        <p:txBody>
          <a:bodyPr/>
          <a:lstStyle>
            <a:lvl1pPr>
              <a:defRPr/>
            </a:lvl1pPr>
          </a:lstStyle>
          <a:p>
            <a:fld id="{8E126306-4A29-4640-B3D9-4937581A8118}" type="slidenum">
              <a:rPr lang="en-US" altLang="zh-CN"/>
              <a:pPr/>
              <a:t>‹#›</a:t>
            </a:fld>
            <a:endParaRPr lang="en-US" altLang="zh-CN"/>
          </a:p>
        </p:txBody>
      </p:sp>
    </p:spTree>
    <p:extLst>
      <p:ext uri="{BB962C8B-B14F-4D97-AF65-F5344CB8AC3E}">
        <p14:creationId xmlns:p14="http://schemas.microsoft.com/office/powerpoint/2010/main" val="10934058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r>
              <a:rPr lang="en-US" altLang="zh-CN"/>
              <a:t>www.themegallery.com</a:t>
            </a:r>
          </a:p>
        </p:txBody>
      </p:sp>
      <p:sp>
        <p:nvSpPr>
          <p:cNvPr id="4" name="页脚占位符 3"/>
          <p:cNvSpPr>
            <a:spLocks noGrp="1"/>
          </p:cNvSpPr>
          <p:nvPr>
            <p:ph type="ftr" sz="quarter" idx="11"/>
          </p:nvPr>
        </p:nvSpPr>
        <p:spPr/>
        <p:txBody>
          <a:bodyPr/>
          <a:lstStyle>
            <a:lvl1pPr>
              <a:defRPr/>
            </a:lvl1pPr>
          </a:lstStyle>
          <a:p>
            <a:r>
              <a:rPr lang="en-US" altLang="zh-CN"/>
              <a:t>LOGO</a:t>
            </a:r>
          </a:p>
        </p:txBody>
      </p:sp>
      <p:sp>
        <p:nvSpPr>
          <p:cNvPr id="5" name="灯片编号占位符 4"/>
          <p:cNvSpPr>
            <a:spLocks noGrp="1"/>
          </p:cNvSpPr>
          <p:nvPr>
            <p:ph type="sldNum" sz="quarter" idx="12"/>
          </p:nvPr>
        </p:nvSpPr>
        <p:spPr/>
        <p:txBody>
          <a:bodyPr/>
          <a:lstStyle>
            <a:lvl1pPr>
              <a:defRPr/>
            </a:lvl1pPr>
          </a:lstStyle>
          <a:p>
            <a:fld id="{58C92046-4C8A-4307-92AD-277323794D85}" type="slidenum">
              <a:rPr lang="en-US" altLang="zh-CN"/>
              <a:pPr/>
              <a:t>‹#›</a:t>
            </a:fld>
            <a:endParaRPr lang="en-US" altLang="zh-CN"/>
          </a:p>
        </p:txBody>
      </p:sp>
    </p:spTree>
    <p:extLst>
      <p:ext uri="{BB962C8B-B14F-4D97-AF65-F5344CB8AC3E}">
        <p14:creationId xmlns:p14="http://schemas.microsoft.com/office/powerpoint/2010/main" val="8245887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r>
              <a:rPr lang="en-US" altLang="zh-CN"/>
              <a:t>www.themegallery.com</a:t>
            </a:r>
          </a:p>
        </p:txBody>
      </p:sp>
      <p:sp>
        <p:nvSpPr>
          <p:cNvPr id="3" name="页脚占位符 2"/>
          <p:cNvSpPr>
            <a:spLocks noGrp="1"/>
          </p:cNvSpPr>
          <p:nvPr>
            <p:ph type="ftr" sz="quarter" idx="11"/>
          </p:nvPr>
        </p:nvSpPr>
        <p:spPr/>
        <p:txBody>
          <a:bodyPr/>
          <a:lstStyle>
            <a:lvl1pPr>
              <a:defRPr/>
            </a:lvl1pPr>
          </a:lstStyle>
          <a:p>
            <a:r>
              <a:rPr lang="en-US" altLang="zh-CN"/>
              <a:t>LOGO</a:t>
            </a:r>
          </a:p>
        </p:txBody>
      </p:sp>
      <p:sp>
        <p:nvSpPr>
          <p:cNvPr id="4" name="灯片编号占位符 3"/>
          <p:cNvSpPr>
            <a:spLocks noGrp="1"/>
          </p:cNvSpPr>
          <p:nvPr>
            <p:ph type="sldNum" sz="quarter" idx="12"/>
          </p:nvPr>
        </p:nvSpPr>
        <p:spPr/>
        <p:txBody>
          <a:bodyPr/>
          <a:lstStyle>
            <a:lvl1pPr>
              <a:defRPr/>
            </a:lvl1pPr>
          </a:lstStyle>
          <a:p>
            <a:fld id="{37F6FA1B-AD41-4E2B-AF1A-B5D5AD60852D}" type="slidenum">
              <a:rPr lang="en-US" altLang="zh-CN"/>
              <a:pPr/>
              <a:t>‹#›</a:t>
            </a:fld>
            <a:endParaRPr lang="en-US" altLang="zh-CN"/>
          </a:p>
        </p:txBody>
      </p:sp>
    </p:spTree>
    <p:extLst>
      <p:ext uri="{BB962C8B-B14F-4D97-AF65-F5344CB8AC3E}">
        <p14:creationId xmlns:p14="http://schemas.microsoft.com/office/powerpoint/2010/main" val="2247697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6396A3A3-94A6-4E5B-AF39-173ACA3E61CC}" type="datetime2">
              <a:rPr lang="en-US" smtClean="0"/>
              <a:pPr/>
              <a:t>Saturday, October 11, 2014</a:t>
            </a:fld>
            <a:endParaRPr lang="en-US"/>
          </a:p>
        </p:txBody>
      </p:sp>
      <p:sp>
        <p:nvSpPr>
          <p:cNvPr id="5" name="页脚占位符 4"/>
          <p:cNvSpPr>
            <a:spLocks noGrp="1"/>
          </p:cNvSpPr>
          <p:nvPr>
            <p:ph type="ftr" sz="quarter" idx="11"/>
          </p:nvPr>
        </p:nvSpPr>
        <p:spPr/>
        <p:txBody>
          <a:bodyPr/>
          <a:lstStyle>
            <a:lvl1pPr>
              <a:defRPr/>
            </a:lvl1pPr>
          </a:lstStyle>
          <a:p>
            <a:pPr algn="r"/>
            <a:endParaRPr lang="en-US" dirty="0"/>
          </a:p>
        </p:txBody>
      </p:sp>
      <p:sp>
        <p:nvSpPr>
          <p:cNvPr id="6" name="灯片编号占位符 5"/>
          <p:cNvSpPr>
            <a:spLocks noGrp="1"/>
          </p:cNvSpPr>
          <p:nvPr>
            <p:ph type="sldNum" sz="quarter" idx="12"/>
          </p:nvPr>
        </p:nvSpPr>
        <p:spPr/>
        <p:txBody>
          <a:bodyPr/>
          <a:lstStyle>
            <a:lvl1pPr>
              <a:defRPr/>
            </a:lvl1pPr>
          </a:lstStyle>
          <a:p>
            <a:fld id="{0CFEC368-1D7A-4F81-ABF6-AE0E36BAF64C}" type="slidenum">
              <a:rPr lang="en-US" smtClean="0"/>
              <a:pPr/>
              <a:t>‹#›</a:t>
            </a:fld>
            <a:endParaRPr lang="en-US"/>
          </a:p>
        </p:txBody>
      </p:sp>
    </p:spTree>
    <p:extLst>
      <p:ext uri="{BB962C8B-B14F-4D97-AF65-F5344CB8AC3E}">
        <p14:creationId xmlns:p14="http://schemas.microsoft.com/office/powerpoint/2010/main" val="21158265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r>
              <a:rPr lang="en-US" altLang="zh-CN"/>
              <a:t>www.themegallery.com</a:t>
            </a:r>
          </a:p>
        </p:txBody>
      </p:sp>
      <p:sp>
        <p:nvSpPr>
          <p:cNvPr id="6" name="页脚占位符 5"/>
          <p:cNvSpPr>
            <a:spLocks noGrp="1"/>
          </p:cNvSpPr>
          <p:nvPr>
            <p:ph type="ftr" sz="quarter" idx="11"/>
          </p:nvPr>
        </p:nvSpPr>
        <p:spPr/>
        <p:txBody>
          <a:bodyPr/>
          <a:lstStyle>
            <a:lvl1pPr>
              <a:defRPr/>
            </a:lvl1pPr>
          </a:lstStyle>
          <a:p>
            <a:r>
              <a:rPr lang="en-US" altLang="zh-CN"/>
              <a:t>LOGO</a:t>
            </a:r>
          </a:p>
        </p:txBody>
      </p:sp>
      <p:sp>
        <p:nvSpPr>
          <p:cNvPr id="7" name="灯片编号占位符 6"/>
          <p:cNvSpPr>
            <a:spLocks noGrp="1"/>
          </p:cNvSpPr>
          <p:nvPr>
            <p:ph type="sldNum" sz="quarter" idx="12"/>
          </p:nvPr>
        </p:nvSpPr>
        <p:spPr/>
        <p:txBody>
          <a:bodyPr/>
          <a:lstStyle>
            <a:lvl1pPr>
              <a:defRPr/>
            </a:lvl1pPr>
          </a:lstStyle>
          <a:p>
            <a:fld id="{91CF0A29-D66F-45FD-966F-82365D687D57}" type="slidenum">
              <a:rPr lang="en-US" altLang="zh-CN"/>
              <a:pPr/>
              <a:t>‹#›</a:t>
            </a:fld>
            <a:endParaRPr lang="en-US" altLang="zh-CN"/>
          </a:p>
        </p:txBody>
      </p:sp>
    </p:spTree>
    <p:extLst>
      <p:ext uri="{BB962C8B-B14F-4D97-AF65-F5344CB8AC3E}">
        <p14:creationId xmlns:p14="http://schemas.microsoft.com/office/powerpoint/2010/main" val="4626173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r>
              <a:rPr lang="en-US" altLang="zh-CN"/>
              <a:t>www.themegallery.com</a:t>
            </a:r>
          </a:p>
        </p:txBody>
      </p:sp>
      <p:sp>
        <p:nvSpPr>
          <p:cNvPr id="6" name="页脚占位符 5"/>
          <p:cNvSpPr>
            <a:spLocks noGrp="1"/>
          </p:cNvSpPr>
          <p:nvPr>
            <p:ph type="ftr" sz="quarter" idx="11"/>
          </p:nvPr>
        </p:nvSpPr>
        <p:spPr/>
        <p:txBody>
          <a:bodyPr/>
          <a:lstStyle>
            <a:lvl1pPr>
              <a:defRPr/>
            </a:lvl1pPr>
          </a:lstStyle>
          <a:p>
            <a:r>
              <a:rPr lang="en-US" altLang="zh-CN"/>
              <a:t>LOGO</a:t>
            </a:r>
          </a:p>
        </p:txBody>
      </p:sp>
      <p:sp>
        <p:nvSpPr>
          <p:cNvPr id="7" name="灯片编号占位符 6"/>
          <p:cNvSpPr>
            <a:spLocks noGrp="1"/>
          </p:cNvSpPr>
          <p:nvPr>
            <p:ph type="sldNum" sz="quarter" idx="12"/>
          </p:nvPr>
        </p:nvSpPr>
        <p:spPr/>
        <p:txBody>
          <a:bodyPr/>
          <a:lstStyle>
            <a:lvl1pPr>
              <a:defRPr/>
            </a:lvl1pPr>
          </a:lstStyle>
          <a:p>
            <a:fld id="{7FCB0B14-41F3-40A9-9B25-CBE281B7D22A}" type="slidenum">
              <a:rPr lang="en-US" altLang="zh-CN"/>
              <a:pPr/>
              <a:t>‹#›</a:t>
            </a:fld>
            <a:endParaRPr lang="en-US" altLang="zh-CN"/>
          </a:p>
        </p:txBody>
      </p:sp>
    </p:spTree>
    <p:extLst>
      <p:ext uri="{BB962C8B-B14F-4D97-AF65-F5344CB8AC3E}">
        <p14:creationId xmlns:p14="http://schemas.microsoft.com/office/powerpoint/2010/main" val="39660037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en-US" altLang="zh-CN"/>
              <a:t>www.themegallery.com</a:t>
            </a:r>
          </a:p>
        </p:txBody>
      </p:sp>
      <p:sp>
        <p:nvSpPr>
          <p:cNvPr id="5" name="页脚占位符 4"/>
          <p:cNvSpPr>
            <a:spLocks noGrp="1"/>
          </p:cNvSpPr>
          <p:nvPr>
            <p:ph type="ftr" sz="quarter" idx="11"/>
          </p:nvPr>
        </p:nvSpPr>
        <p:spPr/>
        <p:txBody>
          <a:bodyPr/>
          <a:lstStyle>
            <a:lvl1pPr>
              <a:defRPr/>
            </a:lvl1pPr>
          </a:lstStyle>
          <a:p>
            <a:r>
              <a:rPr lang="en-US" altLang="zh-CN"/>
              <a:t>LOGO</a:t>
            </a:r>
          </a:p>
        </p:txBody>
      </p:sp>
      <p:sp>
        <p:nvSpPr>
          <p:cNvPr id="6" name="灯片编号占位符 5"/>
          <p:cNvSpPr>
            <a:spLocks noGrp="1"/>
          </p:cNvSpPr>
          <p:nvPr>
            <p:ph type="sldNum" sz="quarter" idx="12"/>
          </p:nvPr>
        </p:nvSpPr>
        <p:spPr/>
        <p:txBody>
          <a:bodyPr/>
          <a:lstStyle>
            <a:lvl1pPr>
              <a:defRPr/>
            </a:lvl1pPr>
          </a:lstStyle>
          <a:p>
            <a:fld id="{59CA1F10-8527-4ABD-B437-E60EEBAB0428}" type="slidenum">
              <a:rPr lang="en-US" altLang="zh-CN"/>
              <a:pPr/>
              <a:t>‹#›</a:t>
            </a:fld>
            <a:endParaRPr lang="en-US" altLang="zh-CN"/>
          </a:p>
        </p:txBody>
      </p:sp>
    </p:spTree>
    <p:extLst>
      <p:ext uri="{BB962C8B-B14F-4D97-AF65-F5344CB8AC3E}">
        <p14:creationId xmlns:p14="http://schemas.microsoft.com/office/powerpoint/2010/main" val="3140199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81800" y="457200"/>
            <a:ext cx="1905000" cy="57721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066800" y="457200"/>
            <a:ext cx="5562600" cy="57721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en-US" altLang="zh-CN"/>
              <a:t>www.themegallery.com</a:t>
            </a:r>
          </a:p>
        </p:txBody>
      </p:sp>
      <p:sp>
        <p:nvSpPr>
          <p:cNvPr id="5" name="页脚占位符 4"/>
          <p:cNvSpPr>
            <a:spLocks noGrp="1"/>
          </p:cNvSpPr>
          <p:nvPr>
            <p:ph type="ftr" sz="quarter" idx="11"/>
          </p:nvPr>
        </p:nvSpPr>
        <p:spPr/>
        <p:txBody>
          <a:bodyPr/>
          <a:lstStyle>
            <a:lvl1pPr>
              <a:defRPr/>
            </a:lvl1pPr>
          </a:lstStyle>
          <a:p>
            <a:r>
              <a:rPr lang="en-US" altLang="zh-CN"/>
              <a:t>LOGO</a:t>
            </a:r>
          </a:p>
        </p:txBody>
      </p:sp>
      <p:sp>
        <p:nvSpPr>
          <p:cNvPr id="6" name="灯片编号占位符 5"/>
          <p:cNvSpPr>
            <a:spLocks noGrp="1"/>
          </p:cNvSpPr>
          <p:nvPr>
            <p:ph type="sldNum" sz="quarter" idx="12"/>
          </p:nvPr>
        </p:nvSpPr>
        <p:spPr/>
        <p:txBody>
          <a:bodyPr/>
          <a:lstStyle>
            <a:lvl1pPr>
              <a:defRPr/>
            </a:lvl1pPr>
          </a:lstStyle>
          <a:p>
            <a:fld id="{699EC25F-172F-447C-BD6B-57C1FF708CF0}" type="slidenum">
              <a:rPr lang="en-US" altLang="zh-CN"/>
              <a:pPr/>
              <a:t>‹#›</a:t>
            </a:fld>
            <a:endParaRPr lang="en-US" altLang="zh-CN"/>
          </a:p>
        </p:txBody>
      </p:sp>
    </p:spTree>
    <p:extLst>
      <p:ext uri="{BB962C8B-B14F-4D97-AF65-F5344CB8AC3E}">
        <p14:creationId xmlns:p14="http://schemas.microsoft.com/office/powerpoint/2010/main" val="42187805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295400" y="457200"/>
            <a:ext cx="7086600" cy="5635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1066800" y="1371600"/>
            <a:ext cx="7620000" cy="4857750"/>
          </a:xfrm>
        </p:spPr>
        <p:txBody>
          <a:bodyPr/>
          <a:lstStyle/>
          <a:p>
            <a:r>
              <a:rPr lang="zh-CN" altLang="en-US" smtClean="0"/>
              <a:t>单击图标添加表格</a:t>
            </a:r>
            <a:endParaRPr lang="zh-CN" altLang="en-US"/>
          </a:p>
        </p:txBody>
      </p:sp>
      <p:sp>
        <p:nvSpPr>
          <p:cNvPr id="4" name="日期占位符 3"/>
          <p:cNvSpPr>
            <a:spLocks noGrp="1"/>
          </p:cNvSpPr>
          <p:nvPr>
            <p:ph type="dt" sz="half" idx="10"/>
          </p:nvPr>
        </p:nvSpPr>
        <p:spPr>
          <a:xfrm>
            <a:off x="5638800" y="6457950"/>
            <a:ext cx="2133600" cy="244475"/>
          </a:xfrm>
        </p:spPr>
        <p:txBody>
          <a:bodyPr/>
          <a:lstStyle>
            <a:lvl1pPr>
              <a:defRPr/>
            </a:lvl1pPr>
          </a:lstStyle>
          <a:p>
            <a:r>
              <a:rPr lang="en-US" altLang="zh-CN"/>
              <a:t>www.themegallery.com</a:t>
            </a:r>
          </a:p>
        </p:txBody>
      </p:sp>
      <p:sp>
        <p:nvSpPr>
          <p:cNvPr id="5" name="页脚占位符 4"/>
          <p:cNvSpPr>
            <a:spLocks noGrp="1"/>
          </p:cNvSpPr>
          <p:nvPr>
            <p:ph type="ftr" sz="quarter" idx="11"/>
          </p:nvPr>
        </p:nvSpPr>
        <p:spPr>
          <a:xfrm>
            <a:off x="5791200" y="6353175"/>
            <a:ext cx="2895600" cy="244475"/>
          </a:xfrm>
        </p:spPr>
        <p:txBody>
          <a:bodyPr/>
          <a:lstStyle>
            <a:lvl1pPr>
              <a:defRPr/>
            </a:lvl1pPr>
          </a:lstStyle>
          <a:p>
            <a:r>
              <a:rPr lang="en-US" altLang="zh-CN"/>
              <a:t>LOGO</a:t>
            </a:r>
          </a:p>
        </p:txBody>
      </p:sp>
      <p:sp>
        <p:nvSpPr>
          <p:cNvPr id="6" name="灯片编号占位符 5"/>
          <p:cNvSpPr>
            <a:spLocks noGrp="1"/>
          </p:cNvSpPr>
          <p:nvPr>
            <p:ph type="sldNum" sz="quarter" idx="12"/>
          </p:nvPr>
        </p:nvSpPr>
        <p:spPr>
          <a:xfrm>
            <a:off x="228600" y="6400800"/>
            <a:ext cx="2133600" cy="244475"/>
          </a:xfrm>
        </p:spPr>
        <p:txBody>
          <a:bodyPr/>
          <a:lstStyle>
            <a:lvl1pPr>
              <a:defRPr/>
            </a:lvl1pPr>
          </a:lstStyle>
          <a:p>
            <a:fld id="{D774CA4E-92B0-47EE-A1F9-F5C539F22DD8}" type="slidenum">
              <a:rPr lang="en-US" altLang="zh-CN"/>
              <a:pPr/>
              <a:t>‹#›</a:t>
            </a:fld>
            <a:endParaRPr lang="en-US" altLang="zh-CN"/>
          </a:p>
        </p:txBody>
      </p:sp>
    </p:spTree>
    <p:extLst>
      <p:ext uri="{BB962C8B-B14F-4D97-AF65-F5344CB8AC3E}">
        <p14:creationId xmlns:p14="http://schemas.microsoft.com/office/powerpoint/2010/main" val="30385197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gradFill rotWithShape="0">
          <a:gsLst>
            <a:gs pos="0">
              <a:schemeClr val="bg1"/>
            </a:gs>
            <a:gs pos="100000">
              <a:schemeClr val="bg1">
                <a:gamma/>
                <a:tint val="0"/>
                <a:invGamma/>
              </a:schemeClr>
            </a:gs>
          </a:gsLst>
          <a:lin ang="5400000" scaled="1"/>
        </a:gradFill>
        <a:effectLst/>
      </p:bgPr>
    </p:bg>
    <p:spTree>
      <p:nvGrpSpPr>
        <p:cNvPr id="1" name=""/>
        <p:cNvGrpSpPr/>
        <p:nvPr/>
      </p:nvGrpSpPr>
      <p:grpSpPr>
        <a:xfrm>
          <a:off x="0" y="0"/>
          <a:ext cx="0" cy="0"/>
          <a:chOff x="0" y="0"/>
          <a:chExt cx="0" cy="0"/>
        </a:xfrm>
      </p:grpSpPr>
      <p:graphicFrame>
        <p:nvGraphicFramePr>
          <p:cNvPr id="3129" name="Object 57"/>
          <p:cNvGraphicFramePr>
            <a:graphicFrameLocks noChangeAspect="1"/>
          </p:cNvGraphicFramePr>
          <p:nvPr/>
        </p:nvGraphicFramePr>
        <p:xfrm>
          <a:off x="0" y="0"/>
          <a:ext cx="9144000" cy="3124200"/>
        </p:xfrm>
        <a:graphic>
          <a:graphicData uri="http://schemas.openxmlformats.org/presentationml/2006/ole">
            <mc:AlternateContent xmlns:mc="http://schemas.openxmlformats.org/markup-compatibility/2006">
              <mc:Choice xmlns:v="urn:schemas-microsoft-com:vml" Requires="v">
                <p:oleObj spid="_x0000_s6188" name="Image" r:id="rId3" imgW="2438198" imgH="1657835" progId="Photoshop.Image.7">
                  <p:embed/>
                </p:oleObj>
              </mc:Choice>
              <mc:Fallback>
                <p:oleObj name="Image" r:id="rId3" imgW="2438198" imgH="1657835"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4" name="Rectangle 2"/>
          <p:cNvSpPr>
            <a:spLocks noGrp="1" noChangeArrowheads="1"/>
          </p:cNvSpPr>
          <p:nvPr>
            <p:ph type="ctrTitle"/>
          </p:nvPr>
        </p:nvSpPr>
        <p:spPr>
          <a:xfrm>
            <a:off x="381000" y="4343400"/>
            <a:ext cx="5181600" cy="1219200"/>
          </a:xfrm>
        </p:spPr>
        <p:txBody>
          <a:bodyPr/>
          <a:lstStyle>
            <a:lvl1pPr>
              <a:defRPr sz="4000">
                <a:solidFill>
                  <a:schemeClr val="tx1"/>
                </a:solidFill>
              </a:defRPr>
            </a:lvl1pPr>
          </a:lstStyle>
          <a:p>
            <a:pPr lvl="0"/>
            <a:r>
              <a:rPr lang="zh-CN" altLang="en-US" noProof="0" smtClean="0"/>
              <a:t>单击此处编辑母版标题样式</a:t>
            </a:r>
            <a:endParaRPr lang="en-US" altLang="zh-CN" noProof="0" smtClean="0"/>
          </a:p>
        </p:txBody>
      </p:sp>
      <p:sp>
        <p:nvSpPr>
          <p:cNvPr id="3075" name="Rectangle 3"/>
          <p:cNvSpPr>
            <a:spLocks noGrp="1" noChangeArrowheads="1"/>
          </p:cNvSpPr>
          <p:nvPr>
            <p:ph type="subTitle" idx="1"/>
          </p:nvPr>
        </p:nvSpPr>
        <p:spPr>
          <a:xfrm>
            <a:off x="381000" y="5562600"/>
            <a:ext cx="5181600" cy="381000"/>
          </a:xfrm>
        </p:spPr>
        <p:txBody>
          <a:bodyPr/>
          <a:lstStyle>
            <a:lvl1pPr marL="0" indent="0">
              <a:buFont typeface="Wingdings" panose="05000000000000000000" pitchFamily="2" charset="2"/>
              <a:buNone/>
              <a:defRPr sz="1600">
                <a:solidFill>
                  <a:schemeClr val="tx2"/>
                </a:solidFill>
              </a:defRPr>
            </a:lvl1pPr>
          </a:lstStyle>
          <a:p>
            <a:pPr lvl="0"/>
            <a:r>
              <a:rPr lang="zh-CN" altLang="en-US" noProof="0" smtClean="0"/>
              <a:t>单击此处编辑母版副标题样式</a:t>
            </a:r>
            <a:endParaRPr lang="en-US" altLang="zh-CN" noProof="0" smtClean="0"/>
          </a:p>
        </p:txBody>
      </p:sp>
      <p:sp>
        <p:nvSpPr>
          <p:cNvPr id="3076" name="Rectangle 4"/>
          <p:cNvSpPr>
            <a:spLocks noGrp="1" noChangeArrowheads="1"/>
          </p:cNvSpPr>
          <p:nvPr>
            <p:ph type="dt" sz="half" idx="2"/>
          </p:nvPr>
        </p:nvSpPr>
        <p:spPr>
          <a:xfrm>
            <a:off x="152400" y="6553200"/>
            <a:ext cx="2438400" cy="228600"/>
          </a:xfrm>
        </p:spPr>
        <p:txBody>
          <a:bodyPr/>
          <a:lstStyle>
            <a:lvl1pPr algn="l">
              <a:defRPr b="0">
                <a:solidFill>
                  <a:srgbClr val="000000"/>
                </a:solidFill>
                <a:latin typeface="Arial" panose="020B0604020202020204" pitchFamily="34" charset="0"/>
              </a:defRPr>
            </a:lvl1pPr>
          </a:lstStyle>
          <a:p>
            <a:endParaRPr lang="en-US" altLang="zh-CN"/>
          </a:p>
        </p:txBody>
      </p:sp>
      <p:sp>
        <p:nvSpPr>
          <p:cNvPr id="3077" name="Rectangle 5"/>
          <p:cNvSpPr>
            <a:spLocks noGrp="1" noChangeArrowheads="1"/>
          </p:cNvSpPr>
          <p:nvPr>
            <p:ph type="ftr" sz="quarter" idx="3"/>
          </p:nvPr>
        </p:nvSpPr>
        <p:spPr>
          <a:xfrm>
            <a:off x="3124200" y="6553200"/>
            <a:ext cx="3048000" cy="228600"/>
          </a:xfrm>
        </p:spPr>
        <p:txBody>
          <a:bodyPr/>
          <a:lstStyle>
            <a:lvl1pPr algn="ctr">
              <a:defRPr sz="1000" b="0" i="0">
                <a:solidFill>
                  <a:srgbClr val="000000"/>
                </a:solidFill>
              </a:defRPr>
            </a:lvl1pPr>
          </a:lstStyle>
          <a:p>
            <a:endParaRPr lang="en-US" altLang="zh-CN"/>
          </a:p>
        </p:txBody>
      </p:sp>
      <p:sp>
        <p:nvSpPr>
          <p:cNvPr id="3078" name="Rectangle 6"/>
          <p:cNvSpPr>
            <a:spLocks noGrp="1" noChangeArrowheads="1"/>
          </p:cNvSpPr>
          <p:nvPr>
            <p:ph type="sldNum" sz="quarter" idx="4"/>
          </p:nvPr>
        </p:nvSpPr>
        <p:spPr>
          <a:xfrm>
            <a:off x="6477000" y="6553200"/>
            <a:ext cx="2438400" cy="228600"/>
          </a:xfrm>
        </p:spPr>
        <p:txBody>
          <a:bodyPr/>
          <a:lstStyle>
            <a:lvl1pPr algn="r">
              <a:defRPr sz="1000">
                <a:latin typeface="Arial" panose="020B0604020202020204" pitchFamily="34" charset="0"/>
              </a:defRPr>
            </a:lvl1pPr>
          </a:lstStyle>
          <a:p>
            <a:fld id="{2278665C-A2E0-4402-96FB-60F2C79EFBE5}" type="slidenum">
              <a:rPr lang="en-US" altLang="zh-CN"/>
              <a:pPr/>
              <a:t>‹#›</a:t>
            </a:fld>
            <a:endParaRPr lang="en-US" altLang="zh-CN"/>
          </a:p>
        </p:txBody>
      </p:sp>
      <p:sp>
        <p:nvSpPr>
          <p:cNvPr id="3086" name="Text Box 14"/>
          <p:cNvSpPr txBox="1">
            <a:spLocks noChangeArrowheads="1"/>
          </p:cNvSpPr>
          <p:nvPr/>
        </p:nvSpPr>
        <p:spPr bwMode="gray">
          <a:xfrm>
            <a:off x="228600" y="381000"/>
            <a:ext cx="1231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fontAlgn="base">
              <a:spcBef>
                <a:spcPct val="0"/>
              </a:spcBef>
              <a:spcAft>
                <a:spcPct val="0"/>
              </a:spcAft>
            </a:pPr>
            <a:r>
              <a:rPr lang="en-US" altLang="zh-CN" sz="2400" b="1" i="1">
                <a:solidFill>
                  <a:srgbClr val="333399"/>
                </a:solidFill>
                <a:ea typeface="宋体" panose="02010600030101010101" pitchFamily="2" charset="-122"/>
              </a:rPr>
              <a:t>LOGO</a:t>
            </a:r>
          </a:p>
        </p:txBody>
      </p:sp>
      <p:sp>
        <p:nvSpPr>
          <p:cNvPr id="3107" name="AutoShape 35"/>
          <p:cNvSpPr>
            <a:spLocks noChangeArrowheads="1"/>
          </p:cNvSpPr>
          <p:nvPr/>
        </p:nvSpPr>
        <p:spPr bwMode="gray">
          <a:xfrm>
            <a:off x="6684963" y="3438525"/>
            <a:ext cx="2001837" cy="1238250"/>
          </a:xfrm>
          <a:prstGeom prst="diamond">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3108" name="AutoShape 36"/>
          <p:cNvSpPr>
            <a:spLocks noChangeArrowheads="1"/>
          </p:cNvSpPr>
          <p:nvPr/>
        </p:nvSpPr>
        <p:spPr bwMode="gray">
          <a:xfrm>
            <a:off x="4724400" y="2201863"/>
            <a:ext cx="2047875" cy="1260475"/>
          </a:xfrm>
          <a:prstGeom prst="diamond">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3106" name="AutoShape 34"/>
          <p:cNvSpPr>
            <a:spLocks noChangeArrowheads="1"/>
          </p:cNvSpPr>
          <p:nvPr/>
        </p:nvSpPr>
        <p:spPr bwMode="gray">
          <a:xfrm>
            <a:off x="5741988" y="1752600"/>
            <a:ext cx="1908175" cy="1263650"/>
          </a:xfrm>
          <a:prstGeom prst="diamond">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3111" name="Freeform 39" descr="F"/>
          <p:cNvSpPr>
            <a:spLocks/>
          </p:cNvSpPr>
          <p:nvPr/>
        </p:nvSpPr>
        <p:spPr bwMode="gray">
          <a:xfrm>
            <a:off x="6686550" y="4054475"/>
            <a:ext cx="1028700" cy="1692275"/>
          </a:xfrm>
          <a:custGeom>
            <a:avLst/>
            <a:gdLst>
              <a:gd name="T0" fmla="*/ 648 w 648"/>
              <a:gd name="T1" fmla="*/ 1066 h 1066"/>
              <a:gd name="T2" fmla="*/ 641 w 648"/>
              <a:gd name="T3" fmla="*/ 389 h 1066"/>
              <a:gd name="T4" fmla="*/ 0 w 648"/>
              <a:gd name="T5" fmla="*/ 0 h 1066"/>
              <a:gd name="T6" fmla="*/ 2 w 648"/>
              <a:gd name="T7" fmla="*/ 681 h 1066"/>
              <a:gd name="T8" fmla="*/ 648 w 648"/>
              <a:gd name="T9" fmla="*/ 1066 h 1066"/>
            </a:gdLst>
            <a:ahLst/>
            <a:cxnLst>
              <a:cxn ang="0">
                <a:pos x="T0" y="T1"/>
              </a:cxn>
              <a:cxn ang="0">
                <a:pos x="T2" y="T3"/>
              </a:cxn>
              <a:cxn ang="0">
                <a:pos x="T4" y="T5"/>
              </a:cxn>
              <a:cxn ang="0">
                <a:pos x="T6" y="T7"/>
              </a:cxn>
              <a:cxn ang="0">
                <a:pos x="T8" y="T9"/>
              </a:cxn>
            </a:cxnLst>
            <a:rect l="0" t="0" r="r" b="b"/>
            <a:pathLst>
              <a:path w="648" h="1066">
                <a:moveTo>
                  <a:pt x="648" y="1066"/>
                </a:moveTo>
                <a:lnTo>
                  <a:pt x="641" y="389"/>
                </a:lnTo>
                <a:lnTo>
                  <a:pt x="0" y="0"/>
                </a:lnTo>
                <a:lnTo>
                  <a:pt x="2" y="681"/>
                </a:lnTo>
                <a:lnTo>
                  <a:pt x="648" y="1066"/>
                </a:lnTo>
                <a:close/>
              </a:path>
            </a:pathLst>
          </a:custGeom>
          <a:blipFill dpi="0" rotWithShape="1">
            <a:blip r:embed="rId5"/>
            <a:srcRect/>
            <a:stretch>
              <a:fillRect/>
            </a:stretch>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3112" name="Freeform 40" descr="d"/>
          <p:cNvSpPr>
            <a:spLocks/>
          </p:cNvSpPr>
          <p:nvPr/>
        </p:nvSpPr>
        <p:spPr bwMode="gray">
          <a:xfrm>
            <a:off x="4725988" y="2819400"/>
            <a:ext cx="1027112" cy="1733550"/>
          </a:xfrm>
          <a:custGeom>
            <a:avLst/>
            <a:gdLst>
              <a:gd name="T0" fmla="*/ 626 w 626"/>
              <a:gd name="T1" fmla="*/ 991 h 991"/>
              <a:gd name="T2" fmla="*/ 626 w 626"/>
              <a:gd name="T3" fmla="*/ 362 h 991"/>
              <a:gd name="T4" fmla="*/ 0 w 626"/>
              <a:gd name="T5" fmla="*/ 0 h 991"/>
              <a:gd name="T6" fmla="*/ 2 w 626"/>
              <a:gd name="T7" fmla="*/ 617 h 991"/>
              <a:gd name="T8" fmla="*/ 626 w 626"/>
              <a:gd name="T9" fmla="*/ 991 h 991"/>
            </a:gdLst>
            <a:ahLst/>
            <a:cxnLst>
              <a:cxn ang="0">
                <a:pos x="T0" y="T1"/>
              </a:cxn>
              <a:cxn ang="0">
                <a:pos x="T2" y="T3"/>
              </a:cxn>
              <a:cxn ang="0">
                <a:pos x="T4" y="T5"/>
              </a:cxn>
              <a:cxn ang="0">
                <a:pos x="T6" y="T7"/>
              </a:cxn>
              <a:cxn ang="0">
                <a:pos x="T8" y="T9"/>
              </a:cxn>
            </a:cxnLst>
            <a:rect l="0" t="0" r="r" b="b"/>
            <a:pathLst>
              <a:path w="626" h="991">
                <a:moveTo>
                  <a:pt x="626" y="991"/>
                </a:moveTo>
                <a:lnTo>
                  <a:pt x="626" y="362"/>
                </a:lnTo>
                <a:lnTo>
                  <a:pt x="0" y="0"/>
                </a:lnTo>
                <a:lnTo>
                  <a:pt x="2" y="617"/>
                </a:lnTo>
                <a:lnTo>
                  <a:pt x="626" y="991"/>
                </a:lnTo>
                <a:close/>
              </a:path>
            </a:pathLst>
          </a:custGeom>
          <a:blipFill dpi="0" rotWithShape="1">
            <a:blip r:embed="rId6"/>
            <a:srcRect/>
            <a:stretch>
              <a:fillRect/>
            </a:stretch>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3113" name="Freeform 41"/>
          <p:cNvSpPr>
            <a:spLocks/>
          </p:cNvSpPr>
          <p:nvPr/>
        </p:nvSpPr>
        <p:spPr bwMode="gray">
          <a:xfrm>
            <a:off x="5749925" y="4537075"/>
            <a:ext cx="939800" cy="1635125"/>
          </a:xfrm>
          <a:custGeom>
            <a:avLst/>
            <a:gdLst>
              <a:gd name="T0" fmla="*/ 592 w 592"/>
              <a:gd name="T1" fmla="*/ 1030 h 1030"/>
              <a:gd name="T2" fmla="*/ 592 w 592"/>
              <a:gd name="T3" fmla="*/ 371 h 1030"/>
              <a:gd name="T4" fmla="*/ 1 w 592"/>
              <a:gd name="T5" fmla="*/ 0 h 1030"/>
              <a:gd name="T6" fmla="*/ 0 w 592"/>
              <a:gd name="T7" fmla="*/ 662 h 1030"/>
              <a:gd name="T8" fmla="*/ 592 w 592"/>
              <a:gd name="T9" fmla="*/ 1030 h 1030"/>
            </a:gdLst>
            <a:ahLst/>
            <a:cxnLst>
              <a:cxn ang="0">
                <a:pos x="T0" y="T1"/>
              </a:cxn>
              <a:cxn ang="0">
                <a:pos x="T2" y="T3"/>
              </a:cxn>
              <a:cxn ang="0">
                <a:pos x="T4" y="T5"/>
              </a:cxn>
              <a:cxn ang="0">
                <a:pos x="T6" y="T7"/>
              </a:cxn>
              <a:cxn ang="0">
                <a:pos x="T8" y="T9"/>
              </a:cxn>
            </a:cxnLst>
            <a:rect l="0" t="0" r="r" b="b"/>
            <a:pathLst>
              <a:path w="592" h="1030">
                <a:moveTo>
                  <a:pt x="592" y="1030"/>
                </a:moveTo>
                <a:lnTo>
                  <a:pt x="592" y="371"/>
                </a:lnTo>
                <a:lnTo>
                  <a:pt x="1" y="0"/>
                </a:lnTo>
                <a:lnTo>
                  <a:pt x="0" y="662"/>
                </a:lnTo>
                <a:lnTo>
                  <a:pt x="592" y="1030"/>
                </a:lnTo>
                <a:close/>
              </a:path>
            </a:pathLst>
          </a:cu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3114" name="Freeform 42" descr="b"/>
          <p:cNvSpPr>
            <a:spLocks/>
          </p:cNvSpPr>
          <p:nvPr/>
        </p:nvSpPr>
        <p:spPr bwMode="gray">
          <a:xfrm>
            <a:off x="5741988" y="2382838"/>
            <a:ext cx="962025" cy="1671637"/>
          </a:xfrm>
          <a:custGeom>
            <a:avLst/>
            <a:gdLst>
              <a:gd name="T0" fmla="*/ 589 w 598"/>
              <a:gd name="T1" fmla="*/ 1053 h 1053"/>
              <a:gd name="T2" fmla="*/ 598 w 598"/>
              <a:gd name="T3" fmla="*/ 394 h 1053"/>
              <a:gd name="T4" fmla="*/ 0 w 598"/>
              <a:gd name="T5" fmla="*/ 0 h 1053"/>
              <a:gd name="T6" fmla="*/ 1 w 598"/>
              <a:gd name="T7" fmla="*/ 675 h 1053"/>
              <a:gd name="T8" fmla="*/ 589 w 598"/>
              <a:gd name="T9" fmla="*/ 1053 h 1053"/>
            </a:gdLst>
            <a:ahLst/>
            <a:cxnLst>
              <a:cxn ang="0">
                <a:pos x="T0" y="T1"/>
              </a:cxn>
              <a:cxn ang="0">
                <a:pos x="T2" y="T3"/>
              </a:cxn>
              <a:cxn ang="0">
                <a:pos x="T4" y="T5"/>
              </a:cxn>
              <a:cxn ang="0">
                <a:pos x="T6" y="T7"/>
              </a:cxn>
              <a:cxn ang="0">
                <a:pos x="T8" y="T9"/>
              </a:cxn>
            </a:cxnLst>
            <a:rect l="0" t="0" r="r" b="b"/>
            <a:pathLst>
              <a:path w="598" h="1053">
                <a:moveTo>
                  <a:pt x="589" y="1053"/>
                </a:moveTo>
                <a:lnTo>
                  <a:pt x="598" y="394"/>
                </a:lnTo>
                <a:lnTo>
                  <a:pt x="0" y="0"/>
                </a:lnTo>
                <a:lnTo>
                  <a:pt x="1" y="675"/>
                </a:lnTo>
                <a:lnTo>
                  <a:pt x="589" y="1053"/>
                </a:lnTo>
                <a:close/>
              </a:path>
            </a:pathLst>
          </a:custGeom>
          <a:blipFill dpi="0" rotWithShape="1">
            <a:blip r:embed="rId7"/>
            <a:srcRect/>
            <a:stretch>
              <a:fillRect/>
            </a:stretch>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fontAlgn="base">
              <a:spcBef>
                <a:spcPct val="0"/>
              </a:spcBef>
              <a:spcAft>
                <a:spcPct val="0"/>
              </a:spcAft>
            </a:pPr>
            <a:endParaRPr lang="zh-CN" altLang="en-US">
              <a:solidFill>
                <a:srgbClr val="0B1749"/>
              </a:solidFill>
              <a:latin typeface="Arial" panose="020B0604020202020204" pitchFamily="34" charset="0"/>
            </a:endParaRPr>
          </a:p>
        </p:txBody>
      </p:sp>
    </p:spTree>
    <p:extLst>
      <p:ext uri="{BB962C8B-B14F-4D97-AF65-F5344CB8AC3E}">
        <p14:creationId xmlns:p14="http://schemas.microsoft.com/office/powerpoint/2010/main" val="40582716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en-US" altLang="zh-CN"/>
              <a:t>www.themegallery.com</a:t>
            </a:r>
          </a:p>
        </p:txBody>
      </p:sp>
      <p:sp>
        <p:nvSpPr>
          <p:cNvPr id="5" name="页脚占位符 4"/>
          <p:cNvSpPr>
            <a:spLocks noGrp="1"/>
          </p:cNvSpPr>
          <p:nvPr>
            <p:ph type="ftr" sz="quarter" idx="11"/>
          </p:nvPr>
        </p:nvSpPr>
        <p:spPr/>
        <p:txBody>
          <a:bodyPr/>
          <a:lstStyle>
            <a:lvl1pPr>
              <a:defRPr/>
            </a:lvl1pPr>
          </a:lstStyle>
          <a:p>
            <a:r>
              <a:rPr lang="en-US" altLang="zh-CN"/>
              <a:t>LOGO</a:t>
            </a:r>
          </a:p>
        </p:txBody>
      </p:sp>
      <p:sp>
        <p:nvSpPr>
          <p:cNvPr id="6" name="灯片编号占位符 5"/>
          <p:cNvSpPr>
            <a:spLocks noGrp="1"/>
          </p:cNvSpPr>
          <p:nvPr>
            <p:ph type="sldNum" sz="quarter" idx="12"/>
          </p:nvPr>
        </p:nvSpPr>
        <p:spPr/>
        <p:txBody>
          <a:bodyPr/>
          <a:lstStyle>
            <a:lvl1pPr>
              <a:defRPr/>
            </a:lvl1pPr>
          </a:lstStyle>
          <a:p>
            <a:fld id="{D2252DEF-5DE8-4C12-A052-87A24E6D3278}" type="slidenum">
              <a:rPr lang="en-US" altLang="zh-CN"/>
              <a:pPr/>
              <a:t>‹#›</a:t>
            </a:fld>
            <a:endParaRPr lang="en-US" altLang="zh-CN"/>
          </a:p>
        </p:txBody>
      </p:sp>
    </p:spTree>
    <p:extLst>
      <p:ext uri="{BB962C8B-B14F-4D97-AF65-F5344CB8AC3E}">
        <p14:creationId xmlns:p14="http://schemas.microsoft.com/office/powerpoint/2010/main" val="34578020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r>
              <a:rPr lang="en-US" altLang="zh-CN"/>
              <a:t>www.themegallery.com</a:t>
            </a:r>
          </a:p>
        </p:txBody>
      </p:sp>
      <p:sp>
        <p:nvSpPr>
          <p:cNvPr id="5" name="页脚占位符 4"/>
          <p:cNvSpPr>
            <a:spLocks noGrp="1"/>
          </p:cNvSpPr>
          <p:nvPr>
            <p:ph type="ftr" sz="quarter" idx="11"/>
          </p:nvPr>
        </p:nvSpPr>
        <p:spPr/>
        <p:txBody>
          <a:bodyPr/>
          <a:lstStyle>
            <a:lvl1pPr>
              <a:defRPr/>
            </a:lvl1pPr>
          </a:lstStyle>
          <a:p>
            <a:r>
              <a:rPr lang="en-US" altLang="zh-CN"/>
              <a:t>LOGO</a:t>
            </a:r>
          </a:p>
        </p:txBody>
      </p:sp>
      <p:sp>
        <p:nvSpPr>
          <p:cNvPr id="6" name="灯片编号占位符 5"/>
          <p:cNvSpPr>
            <a:spLocks noGrp="1"/>
          </p:cNvSpPr>
          <p:nvPr>
            <p:ph type="sldNum" sz="quarter" idx="12"/>
          </p:nvPr>
        </p:nvSpPr>
        <p:spPr/>
        <p:txBody>
          <a:bodyPr/>
          <a:lstStyle>
            <a:lvl1pPr>
              <a:defRPr/>
            </a:lvl1pPr>
          </a:lstStyle>
          <a:p>
            <a:fld id="{06FCA297-2E9C-48D4-A77B-18A8480B7115}" type="slidenum">
              <a:rPr lang="en-US" altLang="zh-CN"/>
              <a:pPr/>
              <a:t>‹#›</a:t>
            </a:fld>
            <a:endParaRPr lang="en-US" altLang="zh-CN"/>
          </a:p>
        </p:txBody>
      </p:sp>
    </p:spTree>
    <p:extLst>
      <p:ext uri="{BB962C8B-B14F-4D97-AF65-F5344CB8AC3E}">
        <p14:creationId xmlns:p14="http://schemas.microsoft.com/office/powerpoint/2010/main" val="42801541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066800" y="1371600"/>
            <a:ext cx="3733800" cy="48577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953000" y="1371600"/>
            <a:ext cx="3733800" cy="48577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r>
              <a:rPr lang="en-US" altLang="zh-CN"/>
              <a:t>www.themegallery.com</a:t>
            </a:r>
          </a:p>
        </p:txBody>
      </p:sp>
      <p:sp>
        <p:nvSpPr>
          <p:cNvPr id="6" name="页脚占位符 5"/>
          <p:cNvSpPr>
            <a:spLocks noGrp="1"/>
          </p:cNvSpPr>
          <p:nvPr>
            <p:ph type="ftr" sz="quarter" idx="11"/>
          </p:nvPr>
        </p:nvSpPr>
        <p:spPr/>
        <p:txBody>
          <a:bodyPr/>
          <a:lstStyle>
            <a:lvl1pPr>
              <a:defRPr/>
            </a:lvl1pPr>
          </a:lstStyle>
          <a:p>
            <a:r>
              <a:rPr lang="en-US" altLang="zh-CN"/>
              <a:t>LOGO</a:t>
            </a:r>
          </a:p>
        </p:txBody>
      </p:sp>
      <p:sp>
        <p:nvSpPr>
          <p:cNvPr id="7" name="灯片编号占位符 6"/>
          <p:cNvSpPr>
            <a:spLocks noGrp="1"/>
          </p:cNvSpPr>
          <p:nvPr>
            <p:ph type="sldNum" sz="quarter" idx="12"/>
          </p:nvPr>
        </p:nvSpPr>
        <p:spPr/>
        <p:txBody>
          <a:bodyPr/>
          <a:lstStyle>
            <a:lvl1pPr>
              <a:defRPr/>
            </a:lvl1pPr>
          </a:lstStyle>
          <a:p>
            <a:fld id="{3DBB6066-38AB-43D4-979E-6BE0F2C59871}" type="slidenum">
              <a:rPr lang="en-US" altLang="zh-CN"/>
              <a:pPr/>
              <a:t>‹#›</a:t>
            </a:fld>
            <a:endParaRPr lang="en-US" altLang="zh-CN"/>
          </a:p>
        </p:txBody>
      </p:sp>
    </p:spTree>
    <p:extLst>
      <p:ext uri="{BB962C8B-B14F-4D97-AF65-F5344CB8AC3E}">
        <p14:creationId xmlns:p14="http://schemas.microsoft.com/office/powerpoint/2010/main" val="15824744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r>
              <a:rPr lang="en-US" altLang="zh-CN"/>
              <a:t>www.themegallery.com</a:t>
            </a:r>
          </a:p>
        </p:txBody>
      </p:sp>
      <p:sp>
        <p:nvSpPr>
          <p:cNvPr id="8" name="页脚占位符 7"/>
          <p:cNvSpPr>
            <a:spLocks noGrp="1"/>
          </p:cNvSpPr>
          <p:nvPr>
            <p:ph type="ftr" sz="quarter" idx="11"/>
          </p:nvPr>
        </p:nvSpPr>
        <p:spPr/>
        <p:txBody>
          <a:bodyPr/>
          <a:lstStyle>
            <a:lvl1pPr>
              <a:defRPr/>
            </a:lvl1pPr>
          </a:lstStyle>
          <a:p>
            <a:r>
              <a:rPr lang="en-US" altLang="zh-CN"/>
              <a:t>LOGO</a:t>
            </a:r>
          </a:p>
        </p:txBody>
      </p:sp>
      <p:sp>
        <p:nvSpPr>
          <p:cNvPr id="9" name="灯片编号占位符 8"/>
          <p:cNvSpPr>
            <a:spLocks noGrp="1"/>
          </p:cNvSpPr>
          <p:nvPr>
            <p:ph type="sldNum" sz="quarter" idx="12"/>
          </p:nvPr>
        </p:nvSpPr>
        <p:spPr/>
        <p:txBody>
          <a:bodyPr/>
          <a:lstStyle>
            <a:lvl1pPr>
              <a:defRPr/>
            </a:lvl1pPr>
          </a:lstStyle>
          <a:p>
            <a:fld id="{A1C44706-272E-4878-B088-E3AC21851D4B}" type="slidenum">
              <a:rPr lang="en-US" altLang="zh-CN"/>
              <a:pPr/>
              <a:t>‹#›</a:t>
            </a:fld>
            <a:endParaRPr lang="en-US" altLang="zh-CN"/>
          </a:p>
        </p:txBody>
      </p:sp>
    </p:spTree>
    <p:extLst>
      <p:ext uri="{BB962C8B-B14F-4D97-AF65-F5344CB8AC3E}">
        <p14:creationId xmlns:p14="http://schemas.microsoft.com/office/powerpoint/2010/main" val="1736913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fld id="{9933D019-A32C-4EAD-B8E6-DBDA699692FD}" type="datetime2">
              <a:rPr lang="en-US" smtClean="0"/>
              <a:pPr/>
              <a:t>Saturday, October 11, 2014</a:t>
            </a:fld>
            <a:endParaRPr lang="en-US"/>
          </a:p>
        </p:txBody>
      </p:sp>
      <p:sp>
        <p:nvSpPr>
          <p:cNvPr id="5" name="页脚占位符 4"/>
          <p:cNvSpPr>
            <a:spLocks noGrp="1"/>
          </p:cNvSpPr>
          <p:nvPr>
            <p:ph type="ftr" sz="quarter" idx="11"/>
          </p:nvPr>
        </p:nvSpPr>
        <p:spPr/>
        <p:txBody>
          <a:bodyPr/>
          <a:lstStyle>
            <a:lvl1pPr>
              <a:defRPr/>
            </a:lvl1pPr>
          </a:lstStyle>
          <a:p>
            <a:pPr algn="r"/>
            <a:endParaRPr lang="en-US" dirty="0"/>
          </a:p>
        </p:txBody>
      </p:sp>
      <p:sp>
        <p:nvSpPr>
          <p:cNvPr id="6" name="灯片编号占位符 5"/>
          <p:cNvSpPr>
            <a:spLocks noGrp="1"/>
          </p:cNvSpPr>
          <p:nvPr>
            <p:ph type="sldNum" sz="quarter" idx="12"/>
          </p:nvPr>
        </p:nvSpPr>
        <p:spPr/>
        <p:txBody>
          <a:bodyPr/>
          <a:lstStyle>
            <a:lvl1pPr>
              <a:defRPr/>
            </a:lvl1pPr>
          </a:lstStyle>
          <a:p>
            <a:fld id="{0CFEC368-1D7A-4F81-ABF6-AE0E36BAF64C}" type="slidenum">
              <a:rPr lang="en-US" smtClean="0"/>
              <a:pPr/>
              <a:t>‹#›</a:t>
            </a:fld>
            <a:endParaRPr lang="en-US"/>
          </a:p>
        </p:txBody>
      </p:sp>
    </p:spTree>
    <p:extLst>
      <p:ext uri="{BB962C8B-B14F-4D97-AF65-F5344CB8AC3E}">
        <p14:creationId xmlns:p14="http://schemas.microsoft.com/office/powerpoint/2010/main" val="3992073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r>
              <a:rPr lang="en-US" altLang="zh-CN"/>
              <a:t>www.themegallery.com</a:t>
            </a:r>
          </a:p>
        </p:txBody>
      </p:sp>
      <p:sp>
        <p:nvSpPr>
          <p:cNvPr id="4" name="页脚占位符 3"/>
          <p:cNvSpPr>
            <a:spLocks noGrp="1"/>
          </p:cNvSpPr>
          <p:nvPr>
            <p:ph type="ftr" sz="quarter" idx="11"/>
          </p:nvPr>
        </p:nvSpPr>
        <p:spPr/>
        <p:txBody>
          <a:bodyPr/>
          <a:lstStyle>
            <a:lvl1pPr>
              <a:defRPr/>
            </a:lvl1pPr>
          </a:lstStyle>
          <a:p>
            <a:r>
              <a:rPr lang="en-US" altLang="zh-CN"/>
              <a:t>LOGO</a:t>
            </a:r>
          </a:p>
        </p:txBody>
      </p:sp>
      <p:sp>
        <p:nvSpPr>
          <p:cNvPr id="5" name="灯片编号占位符 4"/>
          <p:cNvSpPr>
            <a:spLocks noGrp="1"/>
          </p:cNvSpPr>
          <p:nvPr>
            <p:ph type="sldNum" sz="quarter" idx="12"/>
          </p:nvPr>
        </p:nvSpPr>
        <p:spPr/>
        <p:txBody>
          <a:bodyPr/>
          <a:lstStyle>
            <a:lvl1pPr>
              <a:defRPr/>
            </a:lvl1pPr>
          </a:lstStyle>
          <a:p>
            <a:fld id="{34058CF6-0CF2-4A90-9E6F-FE002BEB660E}" type="slidenum">
              <a:rPr lang="en-US" altLang="zh-CN"/>
              <a:pPr/>
              <a:t>‹#›</a:t>
            </a:fld>
            <a:endParaRPr lang="en-US" altLang="zh-CN"/>
          </a:p>
        </p:txBody>
      </p:sp>
    </p:spTree>
    <p:extLst>
      <p:ext uri="{BB962C8B-B14F-4D97-AF65-F5344CB8AC3E}">
        <p14:creationId xmlns:p14="http://schemas.microsoft.com/office/powerpoint/2010/main" val="6016779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r>
              <a:rPr lang="en-US" altLang="zh-CN"/>
              <a:t>www.themegallery.com</a:t>
            </a:r>
          </a:p>
        </p:txBody>
      </p:sp>
      <p:sp>
        <p:nvSpPr>
          <p:cNvPr id="3" name="页脚占位符 2"/>
          <p:cNvSpPr>
            <a:spLocks noGrp="1"/>
          </p:cNvSpPr>
          <p:nvPr>
            <p:ph type="ftr" sz="quarter" idx="11"/>
          </p:nvPr>
        </p:nvSpPr>
        <p:spPr/>
        <p:txBody>
          <a:bodyPr/>
          <a:lstStyle>
            <a:lvl1pPr>
              <a:defRPr/>
            </a:lvl1pPr>
          </a:lstStyle>
          <a:p>
            <a:r>
              <a:rPr lang="en-US" altLang="zh-CN"/>
              <a:t>LOGO</a:t>
            </a:r>
          </a:p>
        </p:txBody>
      </p:sp>
      <p:sp>
        <p:nvSpPr>
          <p:cNvPr id="4" name="灯片编号占位符 3"/>
          <p:cNvSpPr>
            <a:spLocks noGrp="1"/>
          </p:cNvSpPr>
          <p:nvPr>
            <p:ph type="sldNum" sz="quarter" idx="12"/>
          </p:nvPr>
        </p:nvSpPr>
        <p:spPr/>
        <p:txBody>
          <a:bodyPr/>
          <a:lstStyle>
            <a:lvl1pPr>
              <a:defRPr/>
            </a:lvl1pPr>
          </a:lstStyle>
          <a:p>
            <a:fld id="{A470A34D-48E5-4DE0-965E-95B5C4EF3AF2}" type="slidenum">
              <a:rPr lang="en-US" altLang="zh-CN"/>
              <a:pPr/>
              <a:t>‹#›</a:t>
            </a:fld>
            <a:endParaRPr lang="en-US" altLang="zh-CN"/>
          </a:p>
        </p:txBody>
      </p:sp>
    </p:spTree>
    <p:extLst>
      <p:ext uri="{BB962C8B-B14F-4D97-AF65-F5344CB8AC3E}">
        <p14:creationId xmlns:p14="http://schemas.microsoft.com/office/powerpoint/2010/main" val="26702846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r>
              <a:rPr lang="en-US" altLang="zh-CN"/>
              <a:t>www.themegallery.com</a:t>
            </a:r>
          </a:p>
        </p:txBody>
      </p:sp>
      <p:sp>
        <p:nvSpPr>
          <p:cNvPr id="6" name="页脚占位符 5"/>
          <p:cNvSpPr>
            <a:spLocks noGrp="1"/>
          </p:cNvSpPr>
          <p:nvPr>
            <p:ph type="ftr" sz="quarter" idx="11"/>
          </p:nvPr>
        </p:nvSpPr>
        <p:spPr/>
        <p:txBody>
          <a:bodyPr/>
          <a:lstStyle>
            <a:lvl1pPr>
              <a:defRPr/>
            </a:lvl1pPr>
          </a:lstStyle>
          <a:p>
            <a:r>
              <a:rPr lang="en-US" altLang="zh-CN"/>
              <a:t>LOGO</a:t>
            </a:r>
          </a:p>
        </p:txBody>
      </p:sp>
      <p:sp>
        <p:nvSpPr>
          <p:cNvPr id="7" name="灯片编号占位符 6"/>
          <p:cNvSpPr>
            <a:spLocks noGrp="1"/>
          </p:cNvSpPr>
          <p:nvPr>
            <p:ph type="sldNum" sz="quarter" idx="12"/>
          </p:nvPr>
        </p:nvSpPr>
        <p:spPr/>
        <p:txBody>
          <a:bodyPr/>
          <a:lstStyle>
            <a:lvl1pPr>
              <a:defRPr/>
            </a:lvl1pPr>
          </a:lstStyle>
          <a:p>
            <a:fld id="{E968A4DF-A0BB-4FE7-A692-D49B485DB3B3}" type="slidenum">
              <a:rPr lang="en-US" altLang="zh-CN"/>
              <a:pPr/>
              <a:t>‹#›</a:t>
            </a:fld>
            <a:endParaRPr lang="en-US" altLang="zh-CN"/>
          </a:p>
        </p:txBody>
      </p:sp>
    </p:spTree>
    <p:extLst>
      <p:ext uri="{BB962C8B-B14F-4D97-AF65-F5344CB8AC3E}">
        <p14:creationId xmlns:p14="http://schemas.microsoft.com/office/powerpoint/2010/main" val="10766175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r>
              <a:rPr lang="en-US" altLang="zh-CN"/>
              <a:t>www.themegallery.com</a:t>
            </a:r>
          </a:p>
        </p:txBody>
      </p:sp>
      <p:sp>
        <p:nvSpPr>
          <p:cNvPr id="6" name="页脚占位符 5"/>
          <p:cNvSpPr>
            <a:spLocks noGrp="1"/>
          </p:cNvSpPr>
          <p:nvPr>
            <p:ph type="ftr" sz="quarter" idx="11"/>
          </p:nvPr>
        </p:nvSpPr>
        <p:spPr/>
        <p:txBody>
          <a:bodyPr/>
          <a:lstStyle>
            <a:lvl1pPr>
              <a:defRPr/>
            </a:lvl1pPr>
          </a:lstStyle>
          <a:p>
            <a:r>
              <a:rPr lang="en-US" altLang="zh-CN"/>
              <a:t>LOGO</a:t>
            </a:r>
          </a:p>
        </p:txBody>
      </p:sp>
      <p:sp>
        <p:nvSpPr>
          <p:cNvPr id="7" name="灯片编号占位符 6"/>
          <p:cNvSpPr>
            <a:spLocks noGrp="1"/>
          </p:cNvSpPr>
          <p:nvPr>
            <p:ph type="sldNum" sz="quarter" idx="12"/>
          </p:nvPr>
        </p:nvSpPr>
        <p:spPr/>
        <p:txBody>
          <a:bodyPr/>
          <a:lstStyle>
            <a:lvl1pPr>
              <a:defRPr/>
            </a:lvl1pPr>
          </a:lstStyle>
          <a:p>
            <a:fld id="{E1AD281F-F09A-435F-937B-361550BB25EC}" type="slidenum">
              <a:rPr lang="en-US" altLang="zh-CN"/>
              <a:pPr/>
              <a:t>‹#›</a:t>
            </a:fld>
            <a:endParaRPr lang="en-US" altLang="zh-CN"/>
          </a:p>
        </p:txBody>
      </p:sp>
    </p:spTree>
    <p:extLst>
      <p:ext uri="{BB962C8B-B14F-4D97-AF65-F5344CB8AC3E}">
        <p14:creationId xmlns:p14="http://schemas.microsoft.com/office/powerpoint/2010/main" val="27762510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en-US" altLang="zh-CN"/>
              <a:t>www.themegallery.com</a:t>
            </a:r>
          </a:p>
        </p:txBody>
      </p:sp>
      <p:sp>
        <p:nvSpPr>
          <p:cNvPr id="5" name="页脚占位符 4"/>
          <p:cNvSpPr>
            <a:spLocks noGrp="1"/>
          </p:cNvSpPr>
          <p:nvPr>
            <p:ph type="ftr" sz="quarter" idx="11"/>
          </p:nvPr>
        </p:nvSpPr>
        <p:spPr/>
        <p:txBody>
          <a:bodyPr/>
          <a:lstStyle>
            <a:lvl1pPr>
              <a:defRPr/>
            </a:lvl1pPr>
          </a:lstStyle>
          <a:p>
            <a:r>
              <a:rPr lang="en-US" altLang="zh-CN"/>
              <a:t>LOGO</a:t>
            </a:r>
          </a:p>
        </p:txBody>
      </p:sp>
      <p:sp>
        <p:nvSpPr>
          <p:cNvPr id="6" name="灯片编号占位符 5"/>
          <p:cNvSpPr>
            <a:spLocks noGrp="1"/>
          </p:cNvSpPr>
          <p:nvPr>
            <p:ph type="sldNum" sz="quarter" idx="12"/>
          </p:nvPr>
        </p:nvSpPr>
        <p:spPr/>
        <p:txBody>
          <a:bodyPr/>
          <a:lstStyle>
            <a:lvl1pPr>
              <a:defRPr/>
            </a:lvl1pPr>
          </a:lstStyle>
          <a:p>
            <a:fld id="{597926F9-2CB5-469D-A63C-FB6B547592C7}" type="slidenum">
              <a:rPr lang="en-US" altLang="zh-CN"/>
              <a:pPr/>
              <a:t>‹#›</a:t>
            </a:fld>
            <a:endParaRPr lang="en-US" altLang="zh-CN"/>
          </a:p>
        </p:txBody>
      </p:sp>
    </p:spTree>
    <p:extLst>
      <p:ext uri="{BB962C8B-B14F-4D97-AF65-F5344CB8AC3E}">
        <p14:creationId xmlns:p14="http://schemas.microsoft.com/office/powerpoint/2010/main" val="10477175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81800" y="457200"/>
            <a:ext cx="1905000" cy="57721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066800" y="457200"/>
            <a:ext cx="5562600" cy="57721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en-US" altLang="zh-CN"/>
              <a:t>www.themegallery.com</a:t>
            </a:r>
          </a:p>
        </p:txBody>
      </p:sp>
      <p:sp>
        <p:nvSpPr>
          <p:cNvPr id="5" name="页脚占位符 4"/>
          <p:cNvSpPr>
            <a:spLocks noGrp="1"/>
          </p:cNvSpPr>
          <p:nvPr>
            <p:ph type="ftr" sz="quarter" idx="11"/>
          </p:nvPr>
        </p:nvSpPr>
        <p:spPr/>
        <p:txBody>
          <a:bodyPr/>
          <a:lstStyle>
            <a:lvl1pPr>
              <a:defRPr/>
            </a:lvl1pPr>
          </a:lstStyle>
          <a:p>
            <a:r>
              <a:rPr lang="en-US" altLang="zh-CN"/>
              <a:t>LOGO</a:t>
            </a:r>
          </a:p>
        </p:txBody>
      </p:sp>
      <p:sp>
        <p:nvSpPr>
          <p:cNvPr id="6" name="灯片编号占位符 5"/>
          <p:cNvSpPr>
            <a:spLocks noGrp="1"/>
          </p:cNvSpPr>
          <p:nvPr>
            <p:ph type="sldNum" sz="quarter" idx="12"/>
          </p:nvPr>
        </p:nvSpPr>
        <p:spPr/>
        <p:txBody>
          <a:bodyPr/>
          <a:lstStyle>
            <a:lvl1pPr>
              <a:defRPr/>
            </a:lvl1pPr>
          </a:lstStyle>
          <a:p>
            <a:fld id="{00CBDC06-9637-49F3-A012-7F2AED51273A}" type="slidenum">
              <a:rPr lang="en-US" altLang="zh-CN"/>
              <a:pPr/>
              <a:t>‹#›</a:t>
            </a:fld>
            <a:endParaRPr lang="en-US" altLang="zh-CN"/>
          </a:p>
        </p:txBody>
      </p:sp>
    </p:spTree>
    <p:extLst>
      <p:ext uri="{BB962C8B-B14F-4D97-AF65-F5344CB8AC3E}">
        <p14:creationId xmlns:p14="http://schemas.microsoft.com/office/powerpoint/2010/main" val="76800623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295400" y="457200"/>
            <a:ext cx="7086600" cy="5635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1066800" y="1371600"/>
            <a:ext cx="7620000" cy="4857750"/>
          </a:xfrm>
        </p:spPr>
        <p:txBody>
          <a:bodyPr/>
          <a:lstStyle/>
          <a:p>
            <a:r>
              <a:rPr lang="zh-CN" altLang="en-US" smtClean="0"/>
              <a:t>单击图标添加表格</a:t>
            </a:r>
            <a:endParaRPr lang="zh-CN" altLang="en-US"/>
          </a:p>
        </p:txBody>
      </p:sp>
      <p:sp>
        <p:nvSpPr>
          <p:cNvPr id="4" name="日期占位符 3"/>
          <p:cNvSpPr>
            <a:spLocks noGrp="1"/>
          </p:cNvSpPr>
          <p:nvPr>
            <p:ph type="dt" sz="half" idx="10"/>
          </p:nvPr>
        </p:nvSpPr>
        <p:spPr>
          <a:xfrm>
            <a:off x="5638800" y="6457950"/>
            <a:ext cx="2133600" cy="244475"/>
          </a:xfrm>
        </p:spPr>
        <p:txBody>
          <a:bodyPr/>
          <a:lstStyle>
            <a:lvl1pPr>
              <a:defRPr/>
            </a:lvl1pPr>
          </a:lstStyle>
          <a:p>
            <a:r>
              <a:rPr lang="en-US" altLang="zh-CN"/>
              <a:t>www.themegallery.com</a:t>
            </a:r>
          </a:p>
        </p:txBody>
      </p:sp>
      <p:sp>
        <p:nvSpPr>
          <p:cNvPr id="5" name="页脚占位符 4"/>
          <p:cNvSpPr>
            <a:spLocks noGrp="1"/>
          </p:cNvSpPr>
          <p:nvPr>
            <p:ph type="ftr" sz="quarter" idx="11"/>
          </p:nvPr>
        </p:nvSpPr>
        <p:spPr>
          <a:xfrm>
            <a:off x="5791200" y="6353175"/>
            <a:ext cx="2895600" cy="244475"/>
          </a:xfrm>
        </p:spPr>
        <p:txBody>
          <a:bodyPr/>
          <a:lstStyle>
            <a:lvl1pPr>
              <a:defRPr/>
            </a:lvl1pPr>
          </a:lstStyle>
          <a:p>
            <a:r>
              <a:rPr lang="en-US" altLang="zh-CN"/>
              <a:t>LOGO</a:t>
            </a:r>
          </a:p>
        </p:txBody>
      </p:sp>
      <p:sp>
        <p:nvSpPr>
          <p:cNvPr id="6" name="灯片编号占位符 5"/>
          <p:cNvSpPr>
            <a:spLocks noGrp="1"/>
          </p:cNvSpPr>
          <p:nvPr>
            <p:ph type="sldNum" sz="quarter" idx="12"/>
          </p:nvPr>
        </p:nvSpPr>
        <p:spPr>
          <a:xfrm>
            <a:off x="228600" y="6400800"/>
            <a:ext cx="2133600" cy="244475"/>
          </a:xfrm>
        </p:spPr>
        <p:txBody>
          <a:bodyPr/>
          <a:lstStyle>
            <a:lvl1pPr>
              <a:defRPr/>
            </a:lvl1pPr>
          </a:lstStyle>
          <a:p>
            <a:fld id="{3D5B5FB4-8772-4A19-8BC0-9CC6ECED09D6}" type="slidenum">
              <a:rPr lang="en-US" altLang="zh-CN"/>
              <a:pPr/>
              <a:t>‹#›</a:t>
            </a:fld>
            <a:endParaRPr lang="en-US" altLang="zh-CN"/>
          </a:p>
        </p:txBody>
      </p:sp>
    </p:spTree>
    <p:extLst>
      <p:ext uri="{BB962C8B-B14F-4D97-AF65-F5344CB8AC3E}">
        <p14:creationId xmlns:p14="http://schemas.microsoft.com/office/powerpoint/2010/main" val="1800782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066800" y="1371600"/>
            <a:ext cx="3733800" cy="48577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953000" y="1371600"/>
            <a:ext cx="3733800" cy="48577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A80CB818-7379-467D-8E76-EF9D9074A26C}" type="datetime2">
              <a:rPr lang="en-US" smtClean="0"/>
              <a:pPr/>
              <a:t>Saturday, October 11, 2014</a:t>
            </a:fld>
            <a:endParaRPr lang="en-US" dirty="0"/>
          </a:p>
        </p:txBody>
      </p:sp>
      <p:sp>
        <p:nvSpPr>
          <p:cNvPr id="6" name="页脚占位符 5"/>
          <p:cNvSpPr>
            <a:spLocks noGrp="1"/>
          </p:cNvSpPr>
          <p:nvPr>
            <p:ph type="ftr" sz="quarter" idx="11"/>
          </p:nvPr>
        </p:nvSpPr>
        <p:spPr/>
        <p:txBody>
          <a:bodyPr/>
          <a:lstStyle>
            <a:lvl1pPr>
              <a:defRPr/>
            </a:lvl1pPr>
          </a:lstStyle>
          <a:p>
            <a:pPr algn="r"/>
            <a:endParaRPr lang="en-US" dirty="0"/>
          </a:p>
        </p:txBody>
      </p:sp>
      <p:sp>
        <p:nvSpPr>
          <p:cNvPr id="7" name="灯片编号占位符 6"/>
          <p:cNvSpPr>
            <a:spLocks noGrp="1"/>
          </p:cNvSpPr>
          <p:nvPr>
            <p:ph type="sldNum" sz="quarter" idx="12"/>
          </p:nvPr>
        </p:nvSpPr>
        <p:spPr/>
        <p:txBody>
          <a:bodyPr/>
          <a:lstStyle>
            <a:lvl1pPr>
              <a:defRPr/>
            </a:lvl1pPr>
          </a:lstStyle>
          <a:p>
            <a:fld id="{0CFEC368-1D7A-4F81-ABF6-AE0E36BAF64C}" type="slidenum">
              <a:rPr lang="en-US" smtClean="0"/>
              <a:pPr/>
              <a:t>‹#›</a:t>
            </a:fld>
            <a:endParaRPr lang="en-US" dirty="0"/>
          </a:p>
        </p:txBody>
      </p:sp>
    </p:spTree>
    <p:extLst>
      <p:ext uri="{BB962C8B-B14F-4D97-AF65-F5344CB8AC3E}">
        <p14:creationId xmlns:p14="http://schemas.microsoft.com/office/powerpoint/2010/main" val="69013577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150972B2-CA5C-437D-87D0-8081271A9E4B}" type="datetime2">
              <a:rPr lang="en-US" smtClean="0"/>
              <a:pPr/>
              <a:t>Saturday, October 11, 2014</a:t>
            </a:fld>
            <a:endParaRPr lang="en-US"/>
          </a:p>
        </p:txBody>
      </p:sp>
      <p:sp>
        <p:nvSpPr>
          <p:cNvPr id="8" name="页脚占位符 7"/>
          <p:cNvSpPr>
            <a:spLocks noGrp="1"/>
          </p:cNvSpPr>
          <p:nvPr>
            <p:ph type="ftr" sz="quarter" idx="11"/>
          </p:nvPr>
        </p:nvSpPr>
        <p:spPr/>
        <p:txBody>
          <a:bodyPr/>
          <a:lstStyle>
            <a:lvl1pPr>
              <a:defRPr/>
            </a:lvl1pPr>
          </a:lstStyle>
          <a:p>
            <a:pPr algn="r"/>
            <a:endParaRPr lang="en-US" dirty="0"/>
          </a:p>
        </p:txBody>
      </p:sp>
      <p:sp>
        <p:nvSpPr>
          <p:cNvPr id="9" name="灯片编号占位符 8"/>
          <p:cNvSpPr>
            <a:spLocks noGrp="1"/>
          </p:cNvSpPr>
          <p:nvPr>
            <p:ph type="sldNum" sz="quarter" idx="12"/>
          </p:nvPr>
        </p:nvSpPr>
        <p:spPr/>
        <p:txBody>
          <a:bodyPr/>
          <a:lstStyle>
            <a:lvl1pPr>
              <a:defRPr/>
            </a:lvl1pPr>
          </a:lstStyle>
          <a:p>
            <a:fld id="{0CFEC368-1D7A-4F81-ABF6-AE0E36BAF64C}" type="slidenum">
              <a:rPr lang="en-US" smtClean="0"/>
              <a:pPr/>
              <a:t>‹#›</a:t>
            </a:fld>
            <a:endParaRPr lang="en-US"/>
          </a:p>
        </p:txBody>
      </p:sp>
    </p:spTree>
    <p:extLst>
      <p:ext uri="{BB962C8B-B14F-4D97-AF65-F5344CB8AC3E}">
        <p14:creationId xmlns:p14="http://schemas.microsoft.com/office/powerpoint/2010/main" val="1317803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79CD4847-11EF-4466-A8AD-85CDB7B49118}" type="datetime2">
              <a:rPr lang="en-US" smtClean="0"/>
              <a:pPr/>
              <a:t>Saturday, October 11, 2014</a:t>
            </a:fld>
            <a:endParaRPr lang="en-US"/>
          </a:p>
        </p:txBody>
      </p:sp>
      <p:sp>
        <p:nvSpPr>
          <p:cNvPr id="4" name="页脚占位符 3"/>
          <p:cNvSpPr>
            <a:spLocks noGrp="1"/>
          </p:cNvSpPr>
          <p:nvPr>
            <p:ph type="ftr" sz="quarter" idx="11"/>
          </p:nvPr>
        </p:nvSpPr>
        <p:spPr/>
        <p:txBody>
          <a:bodyPr/>
          <a:lstStyle>
            <a:lvl1pPr>
              <a:defRPr/>
            </a:lvl1pPr>
          </a:lstStyle>
          <a:p>
            <a:pPr algn="r"/>
            <a:endParaRPr lang="en-US" dirty="0"/>
          </a:p>
        </p:txBody>
      </p:sp>
      <p:sp>
        <p:nvSpPr>
          <p:cNvPr id="5" name="灯片编号占位符 4"/>
          <p:cNvSpPr>
            <a:spLocks noGrp="1"/>
          </p:cNvSpPr>
          <p:nvPr>
            <p:ph type="sldNum" sz="quarter" idx="12"/>
          </p:nvPr>
        </p:nvSpPr>
        <p:spPr/>
        <p:txBody>
          <a:bodyPr/>
          <a:lstStyle>
            <a:lvl1pPr>
              <a:defRPr/>
            </a:lvl1pPr>
          </a:lstStyle>
          <a:p>
            <a:fld id="{0CFEC368-1D7A-4F81-ABF6-AE0E36BAF64C}" type="slidenum">
              <a:rPr lang="en-US" smtClean="0"/>
              <a:pPr/>
              <a:t>‹#›</a:t>
            </a:fld>
            <a:endParaRPr lang="en-US"/>
          </a:p>
        </p:txBody>
      </p:sp>
    </p:spTree>
    <p:extLst>
      <p:ext uri="{BB962C8B-B14F-4D97-AF65-F5344CB8AC3E}">
        <p14:creationId xmlns:p14="http://schemas.microsoft.com/office/powerpoint/2010/main" val="1347247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F168457A-3AB9-4880-8A0C-9F8524491207}" type="datetime2">
              <a:rPr lang="en-US" smtClean="0"/>
              <a:pPr/>
              <a:t>Saturday, October 11, 2014</a:t>
            </a:fld>
            <a:endParaRPr lang="en-US"/>
          </a:p>
        </p:txBody>
      </p:sp>
      <p:sp>
        <p:nvSpPr>
          <p:cNvPr id="3" name="页脚占位符 2"/>
          <p:cNvSpPr>
            <a:spLocks noGrp="1"/>
          </p:cNvSpPr>
          <p:nvPr>
            <p:ph type="ftr" sz="quarter" idx="11"/>
          </p:nvPr>
        </p:nvSpPr>
        <p:spPr/>
        <p:txBody>
          <a:bodyPr/>
          <a:lstStyle>
            <a:lvl1pPr>
              <a:defRPr/>
            </a:lvl1pPr>
          </a:lstStyle>
          <a:p>
            <a:pPr algn="r"/>
            <a:endParaRPr lang="en-US" dirty="0"/>
          </a:p>
        </p:txBody>
      </p:sp>
      <p:sp>
        <p:nvSpPr>
          <p:cNvPr id="4" name="灯片编号占位符 3"/>
          <p:cNvSpPr>
            <a:spLocks noGrp="1"/>
          </p:cNvSpPr>
          <p:nvPr>
            <p:ph type="sldNum" sz="quarter" idx="12"/>
          </p:nvPr>
        </p:nvSpPr>
        <p:spPr/>
        <p:txBody>
          <a:bodyPr/>
          <a:lstStyle>
            <a:lvl1pPr>
              <a:defRPr/>
            </a:lvl1pPr>
          </a:lstStyle>
          <a:p>
            <a:fld id="{0CFEC368-1D7A-4F81-ABF6-AE0E36BAF64C}" type="slidenum">
              <a:rPr lang="en-US" smtClean="0"/>
              <a:pPr/>
              <a:t>‹#›</a:t>
            </a:fld>
            <a:endParaRPr lang="en-US"/>
          </a:p>
        </p:txBody>
      </p:sp>
    </p:spTree>
    <p:extLst>
      <p:ext uri="{BB962C8B-B14F-4D97-AF65-F5344CB8AC3E}">
        <p14:creationId xmlns:p14="http://schemas.microsoft.com/office/powerpoint/2010/main" val="1234060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3FE976D3-5B7F-4300-ABED-C91F1B2AE209}" type="datetime2">
              <a:rPr lang="en-US" smtClean="0"/>
              <a:pPr/>
              <a:t>Saturday, October 11, 2014</a:t>
            </a:fld>
            <a:endParaRPr lang="en-US"/>
          </a:p>
        </p:txBody>
      </p:sp>
      <p:sp>
        <p:nvSpPr>
          <p:cNvPr id="6" name="页脚占位符 5"/>
          <p:cNvSpPr>
            <a:spLocks noGrp="1"/>
          </p:cNvSpPr>
          <p:nvPr>
            <p:ph type="ftr" sz="quarter" idx="11"/>
          </p:nvPr>
        </p:nvSpPr>
        <p:spPr/>
        <p:txBody>
          <a:bodyPr/>
          <a:lstStyle>
            <a:lvl1pPr>
              <a:defRPr/>
            </a:lvl1pPr>
          </a:lstStyle>
          <a:p>
            <a:pPr algn="r"/>
            <a:endParaRPr lang="en-US" dirty="0"/>
          </a:p>
        </p:txBody>
      </p:sp>
      <p:sp>
        <p:nvSpPr>
          <p:cNvPr id="7" name="灯片编号占位符 6"/>
          <p:cNvSpPr>
            <a:spLocks noGrp="1"/>
          </p:cNvSpPr>
          <p:nvPr>
            <p:ph type="sldNum" sz="quarter" idx="12"/>
          </p:nvPr>
        </p:nvSpPr>
        <p:spPr/>
        <p:txBody>
          <a:bodyPr/>
          <a:lstStyle>
            <a:lvl1pPr>
              <a:defRPr/>
            </a:lvl1pPr>
          </a:lstStyle>
          <a:p>
            <a:fld id="{0CFEC368-1D7A-4F81-ABF6-AE0E36BAF64C}" type="slidenum">
              <a:rPr lang="en-US" smtClean="0"/>
              <a:pPr/>
              <a:t>‹#›</a:t>
            </a:fld>
            <a:endParaRPr lang="en-US"/>
          </a:p>
        </p:txBody>
      </p:sp>
    </p:spTree>
    <p:extLst>
      <p:ext uri="{BB962C8B-B14F-4D97-AF65-F5344CB8AC3E}">
        <p14:creationId xmlns:p14="http://schemas.microsoft.com/office/powerpoint/2010/main" val="2266629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EBDC1E59-17DD-41CE-97CA-624A472382D4}" type="datetime2">
              <a:rPr lang="en-US" smtClean="0"/>
              <a:pPr/>
              <a:t>Saturday, October 11, 2014</a:t>
            </a:fld>
            <a:endParaRPr lang="en-US"/>
          </a:p>
        </p:txBody>
      </p:sp>
      <p:sp>
        <p:nvSpPr>
          <p:cNvPr id="6" name="页脚占位符 5"/>
          <p:cNvSpPr>
            <a:spLocks noGrp="1"/>
          </p:cNvSpPr>
          <p:nvPr>
            <p:ph type="ftr" sz="quarter" idx="11"/>
          </p:nvPr>
        </p:nvSpPr>
        <p:spPr/>
        <p:txBody>
          <a:bodyPr/>
          <a:lstStyle>
            <a:lvl1pPr>
              <a:defRPr/>
            </a:lvl1pPr>
          </a:lstStyle>
          <a:p>
            <a:pPr algn="r"/>
            <a:endParaRPr lang="en-US" dirty="0"/>
          </a:p>
        </p:txBody>
      </p:sp>
      <p:sp>
        <p:nvSpPr>
          <p:cNvPr id="7" name="灯片编号占位符 6"/>
          <p:cNvSpPr>
            <a:spLocks noGrp="1"/>
          </p:cNvSpPr>
          <p:nvPr>
            <p:ph type="sldNum" sz="quarter" idx="12"/>
          </p:nvPr>
        </p:nvSpPr>
        <p:spPr/>
        <p:txBody>
          <a:bodyPr/>
          <a:lstStyle>
            <a:lvl1pPr>
              <a:defRPr/>
            </a:lvl1pPr>
          </a:lstStyle>
          <a:p>
            <a:fld id="{0CFEC368-1D7A-4F81-ABF6-AE0E36BAF64C}" type="slidenum">
              <a:rPr lang="en-US" smtClean="0"/>
              <a:pPr/>
              <a:t>‹#›</a:t>
            </a:fld>
            <a:endParaRPr lang="en-US"/>
          </a:p>
        </p:txBody>
      </p:sp>
    </p:spTree>
    <p:extLst>
      <p:ext uri="{BB962C8B-B14F-4D97-AF65-F5344CB8AC3E}">
        <p14:creationId xmlns:p14="http://schemas.microsoft.com/office/powerpoint/2010/main" val="2038936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oleObject" Target="../embeddings/oleObject3.bin"/><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vmlDrawing" Target="../drawings/vmlDrawing3.v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6" Type="http://schemas.openxmlformats.org/officeDocument/2006/relationships/image" Target="../media/image1.png"/><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oleObject" Target="../embeddings/oleObject5.bin"/><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vmlDrawing" Target="../drawings/vmlDrawing5.v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graphicFrame>
        <p:nvGraphicFramePr>
          <p:cNvPr id="1082" name="Object 58"/>
          <p:cNvGraphicFramePr>
            <a:graphicFrameLocks noChangeAspect="1"/>
          </p:cNvGraphicFramePr>
          <p:nvPr/>
        </p:nvGraphicFramePr>
        <p:xfrm>
          <a:off x="0" y="0"/>
          <a:ext cx="9144000" cy="3581400"/>
        </p:xfrm>
        <a:graphic>
          <a:graphicData uri="http://schemas.openxmlformats.org/presentationml/2006/ole">
            <mc:AlternateContent xmlns:mc="http://schemas.openxmlformats.org/markup-compatibility/2006">
              <mc:Choice xmlns:v="urn:schemas-microsoft-com:vml" Requires="v">
                <p:oleObj spid="_x0000_s1068" name="Image" r:id="rId15" imgW="2438198" imgH="1657835" progId="Photoshop.Image.7">
                  <p:embed/>
                </p:oleObj>
              </mc:Choice>
              <mc:Fallback>
                <p:oleObj name="Image" r:id="rId15" imgW="2438198" imgH="1657835" progId="Photoshop.Image.7">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440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79" name="Rectangle 55"/>
          <p:cNvSpPr>
            <a:spLocks noChangeArrowheads="1"/>
          </p:cNvSpPr>
          <p:nvPr/>
        </p:nvSpPr>
        <p:spPr bwMode="white">
          <a:xfrm>
            <a:off x="5715000" y="6305550"/>
            <a:ext cx="3009900" cy="4000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1027" name="Rectangle 3"/>
          <p:cNvSpPr>
            <a:spLocks noGrp="1" noChangeArrowheads="1"/>
          </p:cNvSpPr>
          <p:nvPr>
            <p:ph type="body" idx="1"/>
          </p:nvPr>
        </p:nvSpPr>
        <p:spPr bwMode="gray">
          <a:xfrm>
            <a:off x="1066800" y="1371600"/>
            <a:ext cx="7620000" cy="485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smtClean="0"/>
          </a:p>
        </p:txBody>
      </p:sp>
      <p:sp>
        <p:nvSpPr>
          <p:cNvPr id="1028" name="Rectangle 4"/>
          <p:cNvSpPr>
            <a:spLocks noGrp="1" noChangeArrowheads="1"/>
          </p:cNvSpPr>
          <p:nvPr>
            <p:ph type="dt" sz="half" idx="2"/>
          </p:nvPr>
        </p:nvSpPr>
        <p:spPr bwMode="gray">
          <a:xfrm>
            <a:off x="5638800" y="6457950"/>
            <a:ext cx="2133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b="1">
                <a:solidFill>
                  <a:srgbClr val="5F5F5F"/>
                </a:solidFill>
                <a:latin typeface="+mn-lt"/>
                <a:ea typeface="宋体" panose="02010600030101010101" pitchFamily="2" charset="-122"/>
              </a:defRPr>
            </a:lvl1pPr>
          </a:lstStyle>
          <a:p>
            <a:fld id="{A80CB818-7379-467D-8E76-EF9D9074A26C}" type="datetime2">
              <a:rPr lang="en-US" smtClean="0"/>
              <a:pPr/>
              <a:t>Saturday, October 11, 2014</a:t>
            </a:fld>
            <a:endParaRPr lang="en-US" dirty="0"/>
          </a:p>
        </p:txBody>
      </p:sp>
      <p:sp>
        <p:nvSpPr>
          <p:cNvPr id="1029" name="Rectangle 5"/>
          <p:cNvSpPr>
            <a:spLocks noGrp="1" noChangeArrowheads="1"/>
          </p:cNvSpPr>
          <p:nvPr>
            <p:ph type="ftr" sz="quarter" idx="3"/>
          </p:nvPr>
        </p:nvSpPr>
        <p:spPr bwMode="gray">
          <a:xfrm>
            <a:off x="5791200" y="6353175"/>
            <a:ext cx="2895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2000" b="1" i="1">
                <a:solidFill>
                  <a:srgbClr val="333399"/>
                </a:solidFill>
                <a:ea typeface="宋体" panose="02010600030101010101" pitchFamily="2" charset="-122"/>
              </a:defRPr>
            </a:lvl1pPr>
          </a:lstStyle>
          <a:p>
            <a:pPr algn="r"/>
            <a:endParaRPr lang="en-US" dirty="0"/>
          </a:p>
        </p:txBody>
      </p:sp>
      <p:sp>
        <p:nvSpPr>
          <p:cNvPr id="1030" name="Rectangle 6"/>
          <p:cNvSpPr>
            <a:spLocks noGrp="1" noChangeArrowheads="1"/>
          </p:cNvSpPr>
          <p:nvPr>
            <p:ph type="sldNum" sz="quarter" idx="4"/>
          </p:nvPr>
        </p:nvSpPr>
        <p:spPr bwMode="gray">
          <a:xfrm>
            <a:off x="228600" y="6400800"/>
            <a:ext cx="2133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900">
                <a:solidFill>
                  <a:srgbClr val="000000"/>
                </a:solidFill>
                <a:latin typeface="+mn-lt"/>
                <a:ea typeface="宋体" panose="02010600030101010101" pitchFamily="2" charset="-122"/>
              </a:defRPr>
            </a:lvl1pPr>
          </a:lstStyle>
          <a:p>
            <a:fld id="{0CFEC368-1D7A-4F81-ABF6-AE0E36BAF64C}" type="slidenum">
              <a:rPr lang="en-US" smtClean="0"/>
              <a:pPr/>
              <a:t>‹#›</a:t>
            </a:fld>
            <a:endParaRPr lang="en-US" dirty="0"/>
          </a:p>
        </p:txBody>
      </p:sp>
      <p:sp>
        <p:nvSpPr>
          <p:cNvPr id="1026" name="Rectangle 2"/>
          <p:cNvSpPr>
            <a:spLocks noGrp="1" noChangeArrowheads="1"/>
          </p:cNvSpPr>
          <p:nvPr>
            <p:ph type="title"/>
          </p:nvPr>
        </p:nvSpPr>
        <p:spPr bwMode="gray">
          <a:xfrm>
            <a:off x="1295400" y="457200"/>
            <a:ext cx="70866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en-US" altLang="zh-CN" smtClean="0"/>
          </a:p>
        </p:txBody>
      </p:sp>
      <p:grpSp>
        <p:nvGrpSpPr>
          <p:cNvPr id="1090" name="Group 66"/>
          <p:cNvGrpSpPr>
            <a:grpSpLocks/>
          </p:cNvGrpSpPr>
          <p:nvPr/>
        </p:nvGrpSpPr>
        <p:grpSpPr bwMode="auto">
          <a:xfrm>
            <a:off x="228600" y="228600"/>
            <a:ext cx="990600" cy="1219200"/>
            <a:chOff x="432" y="1152"/>
            <a:chExt cx="2496" cy="2784"/>
          </a:xfrm>
        </p:grpSpPr>
        <p:sp>
          <p:nvSpPr>
            <p:cNvPr id="1083" name="AutoShape 59"/>
            <p:cNvSpPr>
              <a:spLocks noChangeArrowheads="1"/>
            </p:cNvSpPr>
            <p:nvPr userDrawn="1"/>
          </p:nvSpPr>
          <p:spPr bwMode="gray">
            <a:xfrm>
              <a:off x="1667" y="2221"/>
              <a:ext cx="1261" cy="780"/>
            </a:xfrm>
            <a:prstGeom prst="diamond">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1084" name="AutoShape 60"/>
            <p:cNvSpPr>
              <a:spLocks noChangeArrowheads="1"/>
            </p:cNvSpPr>
            <p:nvPr userDrawn="1"/>
          </p:nvSpPr>
          <p:spPr bwMode="gray">
            <a:xfrm>
              <a:off x="432" y="1442"/>
              <a:ext cx="1290" cy="794"/>
            </a:xfrm>
            <a:prstGeom prst="diamond">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1085" name="AutoShape 61"/>
            <p:cNvSpPr>
              <a:spLocks noChangeArrowheads="1"/>
            </p:cNvSpPr>
            <p:nvPr userDrawn="1"/>
          </p:nvSpPr>
          <p:spPr bwMode="gray">
            <a:xfrm>
              <a:off x="1066" y="1152"/>
              <a:ext cx="1202" cy="796"/>
            </a:xfrm>
            <a:prstGeom prst="diamond">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1086" name="Freeform 62"/>
            <p:cNvSpPr>
              <a:spLocks/>
            </p:cNvSpPr>
            <p:nvPr userDrawn="1"/>
          </p:nvSpPr>
          <p:spPr bwMode="gray">
            <a:xfrm>
              <a:off x="1668" y="2609"/>
              <a:ext cx="648" cy="1066"/>
            </a:xfrm>
            <a:custGeom>
              <a:avLst/>
              <a:gdLst>
                <a:gd name="T0" fmla="*/ 648 w 648"/>
                <a:gd name="T1" fmla="*/ 1066 h 1066"/>
                <a:gd name="T2" fmla="*/ 641 w 648"/>
                <a:gd name="T3" fmla="*/ 389 h 1066"/>
                <a:gd name="T4" fmla="*/ 0 w 648"/>
                <a:gd name="T5" fmla="*/ 0 h 1066"/>
                <a:gd name="T6" fmla="*/ 2 w 648"/>
                <a:gd name="T7" fmla="*/ 681 h 1066"/>
                <a:gd name="T8" fmla="*/ 648 w 648"/>
                <a:gd name="T9" fmla="*/ 1066 h 1066"/>
              </a:gdLst>
              <a:ahLst/>
              <a:cxnLst>
                <a:cxn ang="0">
                  <a:pos x="T0" y="T1"/>
                </a:cxn>
                <a:cxn ang="0">
                  <a:pos x="T2" y="T3"/>
                </a:cxn>
                <a:cxn ang="0">
                  <a:pos x="T4" y="T5"/>
                </a:cxn>
                <a:cxn ang="0">
                  <a:pos x="T6" y="T7"/>
                </a:cxn>
                <a:cxn ang="0">
                  <a:pos x="T8" y="T9"/>
                </a:cxn>
              </a:cxnLst>
              <a:rect l="0" t="0" r="r" b="b"/>
              <a:pathLst>
                <a:path w="648" h="1066">
                  <a:moveTo>
                    <a:pt x="648" y="1066"/>
                  </a:moveTo>
                  <a:lnTo>
                    <a:pt x="641" y="389"/>
                  </a:lnTo>
                  <a:lnTo>
                    <a:pt x="0" y="0"/>
                  </a:lnTo>
                  <a:lnTo>
                    <a:pt x="2" y="681"/>
                  </a:lnTo>
                  <a:lnTo>
                    <a:pt x="648" y="106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1087" name="Freeform 63"/>
            <p:cNvSpPr>
              <a:spLocks/>
            </p:cNvSpPr>
            <p:nvPr userDrawn="1"/>
          </p:nvSpPr>
          <p:spPr bwMode="gray">
            <a:xfrm>
              <a:off x="433" y="1831"/>
              <a:ext cx="647" cy="1092"/>
            </a:xfrm>
            <a:custGeom>
              <a:avLst/>
              <a:gdLst>
                <a:gd name="T0" fmla="*/ 626 w 626"/>
                <a:gd name="T1" fmla="*/ 991 h 991"/>
                <a:gd name="T2" fmla="*/ 626 w 626"/>
                <a:gd name="T3" fmla="*/ 362 h 991"/>
                <a:gd name="T4" fmla="*/ 0 w 626"/>
                <a:gd name="T5" fmla="*/ 0 h 991"/>
                <a:gd name="T6" fmla="*/ 2 w 626"/>
                <a:gd name="T7" fmla="*/ 617 h 991"/>
                <a:gd name="T8" fmla="*/ 626 w 626"/>
                <a:gd name="T9" fmla="*/ 991 h 991"/>
              </a:gdLst>
              <a:ahLst/>
              <a:cxnLst>
                <a:cxn ang="0">
                  <a:pos x="T0" y="T1"/>
                </a:cxn>
                <a:cxn ang="0">
                  <a:pos x="T2" y="T3"/>
                </a:cxn>
                <a:cxn ang="0">
                  <a:pos x="T4" y="T5"/>
                </a:cxn>
                <a:cxn ang="0">
                  <a:pos x="T6" y="T7"/>
                </a:cxn>
                <a:cxn ang="0">
                  <a:pos x="T8" y="T9"/>
                </a:cxn>
              </a:cxnLst>
              <a:rect l="0" t="0" r="r" b="b"/>
              <a:pathLst>
                <a:path w="626" h="991">
                  <a:moveTo>
                    <a:pt x="626" y="991"/>
                  </a:moveTo>
                  <a:lnTo>
                    <a:pt x="626" y="362"/>
                  </a:lnTo>
                  <a:lnTo>
                    <a:pt x="0" y="0"/>
                  </a:lnTo>
                  <a:lnTo>
                    <a:pt x="2" y="617"/>
                  </a:lnTo>
                  <a:lnTo>
                    <a:pt x="626" y="991"/>
                  </a:lnTo>
                  <a:close/>
                </a:path>
              </a:pathLst>
            </a:cu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1088" name="Freeform 64"/>
            <p:cNvSpPr>
              <a:spLocks/>
            </p:cNvSpPr>
            <p:nvPr userDrawn="1"/>
          </p:nvSpPr>
          <p:spPr bwMode="gray">
            <a:xfrm>
              <a:off x="1077" y="2896"/>
              <a:ext cx="593" cy="1040"/>
            </a:xfrm>
            <a:custGeom>
              <a:avLst/>
              <a:gdLst>
                <a:gd name="T0" fmla="*/ 582 w 582"/>
                <a:gd name="T1" fmla="*/ 944 h 944"/>
                <a:gd name="T2" fmla="*/ 582 w 582"/>
                <a:gd name="T3" fmla="*/ 346 h 944"/>
                <a:gd name="T4" fmla="*/ 0 w 582"/>
                <a:gd name="T5" fmla="*/ 0 h 944"/>
                <a:gd name="T6" fmla="*/ 1 w 582"/>
                <a:gd name="T7" fmla="*/ 610 h 944"/>
                <a:gd name="T8" fmla="*/ 582 w 582"/>
                <a:gd name="T9" fmla="*/ 944 h 944"/>
              </a:gdLst>
              <a:ahLst/>
              <a:cxnLst>
                <a:cxn ang="0">
                  <a:pos x="T0" y="T1"/>
                </a:cxn>
                <a:cxn ang="0">
                  <a:pos x="T2" y="T3"/>
                </a:cxn>
                <a:cxn ang="0">
                  <a:pos x="T4" y="T5"/>
                </a:cxn>
                <a:cxn ang="0">
                  <a:pos x="T6" y="T7"/>
                </a:cxn>
                <a:cxn ang="0">
                  <a:pos x="T8" y="T9"/>
                </a:cxn>
              </a:cxnLst>
              <a:rect l="0" t="0" r="r" b="b"/>
              <a:pathLst>
                <a:path w="582" h="944">
                  <a:moveTo>
                    <a:pt x="582" y="944"/>
                  </a:moveTo>
                  <a:lnTo>
                    <a:pt x="582" y="346"/>
                  </a:lnTo>
                  <a:lnTo>
                    <a:pt x="0" y="0"/>
                  </a:lnTo>
                  <a:lnTo>
                    <a:pt x="1" y="610"/>
                  </a:lnTo>
                  <a:lnTo>
                    <a:pt x="582" y="944"/>
                  </a:lnTo>
                  <a:close/>
                </a:path>
              </a:pathLst>
            </a:cu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1089" name="Freeform 65"/>
            <p:cNvSpPr>
              <a:spLocks/>
            </p:cNvSpPr>
            <p:nvPr userDrawn="1"/>
          </p:nvSpPr>
          <p:spPr bwMode="gray">
            <a:xfrm>
              <a:off x="1074" y="1547"/>
              <a:ext cx="596" cy="1075"/>
            </a:xfrm>
            <a:custGeom>
              <a:avLst/>
              <a:gdLst>
                <a:gd name="T0" fmla="*/ 576 w 576"/>
                <a:gd name="T1" fmla="*/ 976 h 976"/>
                <a:gd name="T2" fmla="*/ 574 w 576"/>
                <a:gd name="T3" fmla="*/ 350 h 976"/>
                <a:gd name="T4" fmla="*/ 0 w 576"/>
                <a:gd name="T5" fmla="*/ 0 h 976"/>
                <a:gd name="T6" fmla="*/ 0 w 576"/>
                <a:gd name="T7" fmla="*/ 625 h 976"/>
                <a:gd name="T8" fmla="*/ 576 w 576"/>
                <a:gd name="T9" fmla="*/ 976 h 976"/>
              </a:gdLst>
              <a:ahLst/>
              <a:cxnLst>
                <a:cxn ang="0">
                  <a:pos x="T0" y="T1"/>
                </a:cxn>
                <a:cxn ang="0">
                  <a:pos x="T2" y="T3"/>
                </a:cxn>
                <a:cxn ang="0">
                  <a:pos x="T4" y="T5"/>
                </a:cxn>
                <a:cxn ang="0">
                  <a:pos x="T6" y="T7"/>
                </a:cxn>
                <a:cxn ang="0">
                  <a:pos x="T8" y="T9"/>
                </a:cxn>
              </a:cxnLst>
              <a:rect l="0" t="0" r="r" b="b"/>
              <a:pathLst>
                <a:path w="576" h="976">
                  <a:moveTo>
                    <a:pt x="576" y="976"/>
                  </a:moveTo>
                  <a:lnTo>
                    <a:pt x="574" y="350"/>
                  </a:lnTo>
                  <a:lnTo>
                    <a:pt x="0" y="0"/>
                  </a:lnTo>
                  <a:lnTo>
                    <a:pt x="0" y="625"/>
                  </a:lnTo>
                  <a:lnTo>
                    <a:pt x="576" y="976"/>
                  </a:lnTo>
                  <a:close/>
                </a:path>
              </a:pathLst>
            </a:cu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fontAlgn="base">
                <a:spcBef>
                  <a:spcPct val="0"/>
                </a:spcBef>
                <a:spcAft>
                  <a:spcPct val="0"/>
                </a:spcAft>
              </a:pPr>
              <a:endParaRPr lang="zh-CN" altLang="en-US">
                <a:solidFill>
                  <a:srgbClr val="0B1749"/>
                </a:solidFill>
                <a:latin typeface="Arial" panose="020B0604020202020204" pitchFamily="34" charset="0"/>
              </a:endParaRPr>
            </a:p>
          </p:txBody>
        </p:sp>
      </p:grpSp>
    </p:spTree>
    <p:extLst>
      <p:ext uri="{BB962C8B-B14F-4D97-AF65-F5344CB8AC3E}">
        <p14:creationId xmlns:p14="http://schemas.microsoft.com/office/powerpoint/2010/main" val="2662051804"/>
      </p:ext>
    </p:extLst>
  </p:cSld>
  <p:clrMap bg1="lt1" tx1="dk1" bg2="lt2" tx2="dk2" accent1="accent1" accent2="accent2" accent3="accent3" accent4="accent4" accent5="accent5" accent6="accent6" hlink="hlink" folHlink="folHlink"/>
  <p:sldLayoutIdLst>
    <p:sldLayoutId id="2147484388" r:id="rId1"/>
    <p:sldLayoutId id="2147484389" r:id="rId2"/>
    <p:sldLayoutId id="2147484390" r:id="rId3"/>
    <p:sldLayoutId id="2147484391" r:id="rId4"/>
    <p:sldLayoutId id="2147484392" r:id="rId5"/>
    <p:sldLayoutId id="2147484393" r:id="rId6"/>
    <p:sldLayoutId id="2147484394" r:id="rId7"/>
    <p:sldLayoutId id="2147484395" r:id="rId8"/>
    <p:sldLayoutId id="2147484396" r:id="rId9"/>
    <p:sldLayoutId id="2147484397" r:id="rId10"/>
    <p:sldLayoutId id="2147484398" r:id="rId11"/>
    <p:sldLayoutId id="2147484399" r:id="rId12"/>
  </p:sldLayoutIdLst>
  <p:hf sldNum="0" hdr="0" ftr="0" dt="0"/>
  <p:txStyles>
    <p:titleStyle>
      <a:lvl1pPr algn="l" rtl="0" eaLnBrk="1" fontAlgn="base" hangingPunct="1">
        <a:spcBef>
          <a:spcPct val="0"/>
        </a:spcBef>
        <a:spcAft>
          <a:spcPct val="0"/>
        </a:spcAft>
        <a:defRPr sz="3200" b="1" kern="1200">
          <a:solidFill>
            <a:schemeClr val="tx2"/>
          </a:solidFill>
          <a:latin typeface="+mj-lt"/>
          <a:ea typeface="+mj-ea"/>
          <a:cs typeface="+mj-cs"/>
        </a:defRPr>
      </a:lvl1pPr>
      <a:lvl2pPr algn="l" rtl="0" eaLnBrk="1" fontAlgn="base" hangingPunct="1">
        <a:spcBef>
          <a:spcPct val="0"/>
        </a:spcBef>
        <a:spcAft>
          <a:spcPct val="0"/>
        </a:spcAft>
        <a:defRPr sz="3200" b="1">
          <a:solidFill>
            <a:schemeClr val="tx2"/>
          </a:solidFill>
          <a:latin typeface="Verdana" panose="020B0604030504040204" pitchFamily="34" charset="0"/>
        </a:defRPr>
      </a:lvl2pPr>
      <a:lvl3pPr algn="l" rtl="0" eaLnBrk="1" fontAlgn="base" hangingPunct="1">
        <a:spcBef>
          <a:spcPct val="0"/>
        </a:spcBef>
        <a:spcAft>
          <a:spcPct val="0"/>
        </a:spcAft>
        <a:defRPr sz="3200" b="1">
          <a:solidFill>
            <a:schemeClr val="tx2"/>
          </a:solidFill>
          <a:latin typeface="Verdana" panose="020B0604030504040204" pitchFamily="34" charset="0"/>
        </a:defRPr>
      </a:lvl3pPr>
      <a:lvl4pPr algn="l" rtl="0" eaLnBrk="1" fontAlgn="base" hangingPunct="1">
        <a:spcBef>
          <a:spcPct val="0"/>
        </a:spcBef>
        <a:spcAft>
          <a:spcPct val="0"/>
        </a:spcAft>
        <a:defRPr sz="3200" b="1">
          <a:solidFill>
            <a:schemeClr val="tx2"/>
          </a:solidFill>
          <a:latin typeface="Verdana" panose="020B0604030504040204" pitchFamily="34" charset="0"/>
        </a:defRPr>
      </a:lvl4pPr>
      <a:lvl5pPr algn="l" rtl="0" eaLnBrk="1" fontAlgn="base" hangingPunct="1">
        <a:spcBef>
          <a:spcPct val="0"/>
        </a:spcBef>
        <a:spcAft>
          <a:spcPct val="0"/>
        </a:spcAft>
        <a:defRPr sz="3200" b="1">
          <a:solidFill>
            <a:schemeClr val="tx2"/>
          </a:solidFill>
          <a:latin typeface="Verdana" panose="020B0604030504040204" pitchFamily="34" charset="0"/>
        </a:defRPr>
      </a:lvl5pPr>
      <a:lvl6pPr marL="457200" algn="l" rtl="0" eaLnBrk="1" fontAlgn="base" hangingPunct="1">
        <a:spcBef>
          <a:spcPct val="0"/>
        </a:spcBef>
        <a:spcAft>
          <a:spcPct val="0"/>
        </a:spcAft>
        <a:defRPr sz="3200" b="1">
          <a:solidFill>
            <a:schemeClr val="tx2"/>
          </a:solidFill>
          <a:latin typeface="Verdana" panose="020B0604030504040204" pitchFamily="34" charset="0"/>
        </a:defRPr>
      </a:lvl6pPr>
      <a:lvl7pPr marL="914400" algn="l" rtl="0" eaLnBrk="1" fontAlgn="base" hangingPunct="1">
        <a:spcBef>
          <a:spcPct val="0"/>
        </a:spcBef>
        <a:spcAft>
          <a:spcPct val="0"/>
        </a:spcAft>
        <a:defRPr sz="3200" b="1">
          <a:solidFill>
            <a:schemeClr val="tx2"/>
          </a:solidFill>
          <a:latin typeface="Verdana" panose="020B0604030504040204" pitchFamily="34" charset="0"/>
        </a:defRPr>
      </a:lvl7pPr>
      <a:lvl8pPr marL="1371600" algn="l" rtl="0" eaLnBrk="1" fontAlgn="base" hangingPunct="1">
        <a:spcBef>
          <a:spcPct val="0"/>
        </a:spcBef>
        <a:spcAft>
          <a:spcPct val="0"/>
        </a:spcAft>
        <a:defRPr sz="3200" b="1">
          <a:solidFill>
            <a:schemeClr val="tx2"/>
          </a:solidFill>
          <a:latin typeface="Verdana" panose="020B0604030504040204" pitchFamily="34" charset="0"/>
        </a:defRPr>
      </a:lvl8pPr>
      <a:lvl9pPr marL="1828800" algn="l" rtl="0" eaLnBrk="1" fontAlgn="base" hangingPunct="1">
        <a:spcBef>
          <a:spcPct val="0"/>
        </a:spcBef>
        <a:spcAft>
          <a:spcPct val="0"/>
        </a:spcAft>
        <a:defRPr sz="3200" b="1">
          <a:solidFill>
            <a:schemeClr val="tx2"/>
          </a:solidFill>
          <a:latin typeface="Verdana" panose="020B0604030504040204" pitchFamily="34" charset="0"/>
        </a:defRPr>
      </a:lvl9pPr>
    </p:titleStyle>
    <p:bodyStyle>
      <a:lvl1pPr marL="342900" indent="-342900" algn="l" rtl="0" eaLnBrk="1" fontAlgn="base" hangingPunct="1">
        <a:spcBef>
          <a:spcPct val="20000"/>
        </a:spcBef>
        <a:spcAft>
          <a:spcPct val="0"/>
        </a:spcAft>
        <a:buClr>
          <a:schemeClr val="tx2"/>
        </a:buClr>
        <a:buFont typeface="Wingdings" panose="05000000000000000000" pitchFamily="2" charset="2"/>
        <a:buChar char="v"/>
        <a:defRPr sz="2400" b="1"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200" kern="1200">
          <a:solidFill>
            <a:schemeClr val="tx1"/>
          </a:solidFill>
          <a:latin typeface="Arial" panose="020B0604020202020204" pitchFamily="34" charset="0"/>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Arial" panose="020B0604020202020204" pitchFamily="34" charset="0"/>
          <a:ea typeface="+mn-ea"/>
          <a:cs typeface="+mn-cs"/>
        </a:defRPr>
      </a:lvl3pPr>
      <a:lvl4pPr marL="1600200" indent="-228600" algn="l" rtl="0" eaLnBrk="1" fontAlgn="base" hangingPunct="1">
        <a:spcBef>
          <a:spcPct val="20000"/>
        </a:spcBef>
        <a:spcAft>
          <a:spcPct val="0"/>
        </a:spcAft>
        <a:buChar char="–"/>
        <a:defRPr sz="1600" kern="1200">
          <a:solidFill>
            <a:schemeClr val="tx1"/>
          </a:solidFill>
          <a:latin typeface="Arial" panose="020B0604020202020204" pitchFamily="34" charset="0"/>
          <a:ea typeface="+mn-ea"/>
          <a:cs typeface="+mn-cs"/>
        </a:defRPr>
      </a:lvl4pPr>
      <a:lvl5pPr marL="2057400" indent="-228600" algn="l" rtl="0" eaLnBrk="1" fontAlgn="base" hangingPunct="1">
        <a:spcBef>
          <a:spcPct val="20000"/>
        </a:spcBef>
        <a:spcAft>
          <a:spcPct val="0"/>
        </a:spcAft>
        <a:buChar char="»"/>
        <a:defRPr sz="16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graphicFrame>
        <p:nvGraphicFramePr>
          <p:cNvPr id="1082" name="Object 58"/>
          <p:cNvGraphicFramePr>
            <a:graphicFrameLocks noChangeAspect="1"/>
          </p:cNvGraphicFramePr>
          <p:nvPr/>
        </p:nvGraphicFramePr>
        <p:xfrm>
          <a:off x="0" y="0"/>
          <a:ext cx="9144000" cy="3581400"/>
        </p:xfrm>
        <a:graphic>
          <a:graphicData uri="http://schemas.openxmlformats.org/presentationml/2006/ole">
            <mc:AlternateContent xmlns:mc="http://schemas.openxmlformats.org/markup-compatibility/2006">
              <mc:Choice xmlns:v="urn:schemas-microsoft-com:vml" Requires="v">
                <p:oleObj spid="_x0000_s3116" name="Image" r:id="rId15" imgW="2438198" imgH="1657835" progId="Photoshop.Image.7">
                  <p:embed/>
                </p:oleObj>
              </mc:Choice>
              <mc:Fallback>
                <p:oleObj name="Image" r:id="rId15" imgW="2438198" imgH="1657835" progId="Photoshop.Image.7">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440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79" name="Rectangle 55"/>
          <p:cNvSpPr>
            <a:spLocks noChangeArrowheads="1"/>
          </p:cNvSpPr>
          <p:nvPr/>
        </p:nvSpPr>
        <p:spPr bwMode="white">
          <a:xfrm>
            <a:off x="5715000" y="6305550"/>
            <a:ext cx="3009900" cy="4000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1027" name="Rectangle 3"/>
          <p:cNvSpPr>
            <a:spLocks noGrp="1" noChangeArrowheads="1"/>
          </p:cNvSpPr>
          <p:nvPr>
            <p:ph type="body" idx="1"/>
          </p:nvPr>
        </p:nvSpPr>
        <p:spPr bwMode="gray">
          <a:xfrm>
            <a:off x="1066800" y="1371600"/>
            <a:ext cx="7620000" cy="485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smtClean="0"/>
          </a:p>
        </p:txBody>
      </p:sp>
      <p:sp>
        <p:nvSpPr>
          <p:cNvPr id="1028" name="Rectangle 4"/>
          <p:cNvSpPr>
            <a:spLocks noGrp="1" noChangeArrowheads="1"/>
          </p:cNvSpPr>
          <p:nvPr>
            <p:ph type="dt" sz="half" idx="2"/>
          </p:nvPr>
        </p:nvSpPr>
        <p:spPr bwMode="gray">
          <a:xfrm>
            <a:off x="5638800" y="6457950"/>
            <a:ext cx="2133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b="1">
                <a:solidFill>
                  <a:srgbClr val="5F5F5F"/>
                </a:solidFill>
                <a:latin typeface="+mn-lt"/>
                <a:ea typeface="宋体" panose="02010600030101010101" pitchFamily="2" charset="-122"/>
              </a:defRPr>
            </a:lvl1pPr>
          </a:lstStyle>
          <a:p>
            <a:pPr algn="r" fontAlgn="base">
              <a:spcBef>
                <a:spcPct val="0"/>
              </a:spcBef>
              <a:spcAft>
                <a:spcPct val="0"/>
              </a:spcAft>
            </a:pPr>
            <a:r>
              <a:rPr lang="en-US" altLang="zh-CN"/>
              <a:t>www.themegallery.com</a:t>
            </a:r>
          </a:p>
        </p:txBody>
      </p:sp>
      <p:sp>
        <p:nvSpPr>
          <p:cNvPr id="1029" name="Rectangle 5"/>
          <p:cNvSpPr>
            <a:spLocks noGrp="1" noChangeArrowheads="1"/>
          </p:cNvSpPr>
          <p:nvPr>
            <p:ph type="ftr" sz="quarter" idx="3"/>
          </p:nvPr>
        </p:nvSpPr>
        <p:spPr bwMode="gray">
          <a:xfrm>
            <a:off x="5791200" y="6353175"/>
            <a:ext cx="2895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2000" b="1" i="1">
                <a:solidFill>
                  <a:srgbClr val="333399"/>
                </a:solidFill>
                <a:ea typeface="宋体" panose="02010600030101010101" pitchFamily="2" charset="-122"/>
              </a:defRPr>
            </a:lvl1pPr>
          </a:lstStyle>
          <a:p>
            <a:pPr algn="r" fontAlgn="base">
              <a:spcBef>
                <a:spcPct val="0"/>
              </a:spcBef>
              <a:spcAft>
                <a:spcPct val="0"/>
              </a:spcAft>
            </a:pPr>
            <a:r>
              <a:rPr lang="en-US" altLang="zh-CN">
                <a:latin typeface="Arial" panose="020B0604020202020204" pitchFamily="34" charset="0"/>
              </a:rPr>
              <a:t>LOGO</a:t>
            </a:r>
          </a:p>
        </p:txBody>
      </p:sp>
      <p:sp>
        <p:nvSpPr>
          <p:cNvPr id="1030" name="Rectangle 6"/>
          <p:cNvSpPr>
            <a:spLocks noGrp="1" noChangeArrowheads="1"/>
          </p:cNvSpPr>
          <p:nvPr>
            <p:ph type="sldNum" sz="quarter" idx="4"/>
          </p:nvPr>
        </p:nvSpPr>
        <p:spPr bwMode="gray">
          <a:xfrm>
            <a:off x="228600" y="6400800"/>
            <a:ext cx="2133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900">
                <a:solidFill>
                  <a:srgbClr val="000000"/>
                </a:solidFill>
                <a:latin typeface="+mn-lt"/>
                <a:ea typeface="宋体" panose="02010600030101010101" pitchFamily="2" charset="-122"/>
              </a:defRPr>
            </a:lvl1pPr>
          </a:lstStyle>
          <a:p>
            <a:pPr fontAlgn="base">
              <a:spcBef>
                <a:spcPct val="0"/>
              </a:spcBef>
              <a:spcAft>
                <a:spcPct val="0"/>
              </a:spcAft>
            </a:pPr>
            <a:fld id="{83376A20-CFEE-4015-811E-7A7B8B114A5A}" type="slidenum">
              <a:rPr lang="en-US" altLang="zh-CN"/>
              <a:pPr fontAlgn="base">
                <a:spcBef>
                  <a:spcPct val="0"/>
                </a:spcBef>
                <a:spcAft>
                  <a:spcPct val="0"/>
                </a:spcAft>
              </a:pPr>
              <a:t>‹#›</a:t>
            </a:fld>
            <a:endParaRPr lang="en-US" altLang="zh-CN"/>
          </a:p>
        </p:txBody>
      </p:sp>
      <p:sp>
        <p:nvSpPr>
          <p:cNvPr id="1026" name="Rectangle 2"/>
          <p:cNvSpPr>
            <a:spLocks noGrp="1" noChangeArrowheads="1"/>
          </p:cNvSpPr>
          <p:nvPr>
            <p:ph type="title"/>
          </p:nvPr>
        </p:nvSpPr>
        <p:spPr bwMode="gray">
          <a:xfrm>
            <a:off x="1295400" y="457200"/>
            <a:ext cx="70866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en-US" altLang="zh-CN" smtClean="0"/>
          </a:p>
        </p:txBody>
      </p:sp>
      <p:grpSp>
        <p:nvGrpSpPr>
          <p:cNvPr id="1090" name="Group 66"/>
          <p:cNvGrpSpPr>
            <a:grpSpLocks/>
          </p:cNvGrpSpPr>
          <p:nvPr/>
        </p:nvGrpSpPr>
        <p:grpSpPr bwMode="auto">
          <a:xfrm>
            <a:off x="228600" y="228600"/>
            <a:ext cx="990600" cy="1219200"/>
            <a:chOff x="432" y="1152"/>
            <a:chExt cx="2496" cy="2784"/>
          </a:xfrm>
        </p:grpSpPr>
        <p:sp>
          <p:nvSpPr>
            <p:cNvPr id="1083" name="AutoShape 59"/>
            <p:cNvSpPr>
              <a:spLocks noChangeArrowheads="1"/>
            </p:cNvSpPr>
            <p:nvPr userDrawn="1"/>
          </p:nvSpPr>
          <p:spPr bwMode="gray">
            <a:xfrm>
              <a:off x="1667" y="2221"/>
              <a:ext cx="1261" cy="780"/>
            </a:xfrm>
            <a:prstGeom prst="diamond">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1084" name="AutoShape 60"/>
            <p:cNvSpPr>
              <a:spLocks noChangeArrowheads="1"/>
            </p:cNvSpPr>
            <p:nvPr userDrawn="1"/>
          </p:nvSpPr>
          <p:spPr bwMode="gray">
            <a:xfrm>
              <a:off x="432" y="1442"/>
              <a:ext cx="1290" cy="794"/>
            </a:xfrm>
            <a:prstGeom prst="diamond">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1085" name="AutoShape 61"/>
            <p:cNvSpPr>
              <a:spLocks noChangeArrowheads="1"/>
            </p:cNvSpPr>
            <p:nvPr userDrawn="1"/>
          </p:nvSpPr>
          <p:spPr bwMode="gray">
            <a:xfrm>
              <a:off x="1066" y="1152"/>
              <a:ext cx="1202" cy="796"/>
            </a:xfrm>
            <a:prstGeom prst="diamond">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1086" name="Freeform 62"/>
            <p:cNvSpPr>
              <a:spLocks/>
            </p:cNvSpPr>
            <p:nvPr userDrawn="1"/>
          </p:nvSpPr>
          <p:spPr bwMode="gray">
            <a:xfrm>
              <a:off x="1668" y="2609"/>
              <a:ext cx="648" cy="1066"/>
            </a:xfrm>
            <a:custGeom>
              <a:avLst/>
              <a:gdLst>
                <a:gd name="T0" fmla="*/ 648 w 648"/>
                <a:gd name="T1" fmla="*/ 1066 h 1066"/>
                <a:gd name="T2" fmla="*/ 641 w 648"/>
                <a:gd name="T3" fmla="*/ 389 h 1066"/>
                <a:gd name="T4" fmla="*/ 0 w 648"/>
                <a:gd name="T5" fmla="*/ 0 h 1066"/>
                <a:gd name="T6" fmla="*/ 2 w 648"/>
                <a:gd name="T7" fmla="*/ 681 h 1066"/>
                <a:gd name="T8" fmla="*/ 648 w 648"/>
                <a:gd name="T9" fmla="*/ 1066 h 1066"/>
              </a:gdLst>
              <a:ahLst/>
              <a:cxnLst>
                <a:cxn ang="0">
                  <a:pos x="T0" y="T1"/>
                </a:cxn>
                <a:cxn ang="0">
                  <a:pos x="T2" y="T3"/>
                </a:cxn>
                <a:cxn ang="0">
                  <a:pos x="T4" y="T5"/>
                </a:cxn>
                <a:cxn ang="0">
                  <a:pos x="T6" y="T7"/>
                </a:cxn>
                <a:cxn ang="0">
                  <a:pos x="T8" y="T9"/>
                </a:cxn>
              </a:cxnLst>
              <a:rect l="0" t="0" r="r" b="b"/>
              <a:pathLst>
                <a:path w="648" h="1066">
                  <a:moveTo>
                    <a:pt x="648" y="1066"/>
                  </a:moveTo>
                  <a:lnTo>
                    <a:pt x="641" y="389"/>
                  </a:lnTo>
                  <a:lnTo>
                    <a:pt x="0" y="0"/>
                  </a:lnTo>
                  <a:lnTo>
                    <a:pt x="2" y="681"/>
                  </a:lnTo>
                  <a:lnTo>
                    <a:pt x="648" y="106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1087" name="Freeform 63"/>
            <p:cNvSpPr>
              <a:spLocks/>
            </p:cNvSpPr>
            <p:nvPr userDrawn="1"/>
          </p:nvSpPr>
          <p:spPr bwMode="gray">
            <a:xfrm>
              <a:off x="433" y="1831"/>
              <a:ext cx="647" cy="1092"/>
            </a:xfrm>
            <a:custGeom>
              <a:avLst/>
              <a:gdLst>
                <a:gd name="T0" fmla="*/ 626 w 626"/>
                <a:gd name="T1" fmla="*/ 991 h 991"/>
                <a:gd name="T2" fmla="*/ 626 w 626"/>
                <a:gd name="T3" fmla="*/ 362 h 991"/>
                <a:gd name="T4" fmla="*/ 0 w 626"/>
                <a:gd name="T5" fmla="*/ 0 h 991"/>
                <a:gd name="T6" fmla="*/ 2 w 626"/>
                <a:gd name="T7" fmla="*/ 617 h 991"/>
                <a:gd name="T8" fmla="*/ 626 w 626"/>
                <a:gd name="T9" fmla="*/ 991 h 991"/>
              </a:gdLst>
              <a:ahLst/>
              <a:cxnLst>
                <a:cxn ang="0">
                  <a:pos x="T0" y="T1"/>
                </a:cxn>
                <a:cxn ang="0">
                  <a:pos x="T2" y="T3"/>
                </a:cxn>
                <a:cxn ang="0">
                  <a:pos x="T4" y="T5"/>
                </a:cxn>
                <a:cxn ang="0">
                  <a:pos x="T6" y="T7"/>
                </a:cxn>
                <a:cxn ang="0">
                  <a:pos x="T8" y="T9"/>
                </a:cxn>
              </a:cxnLst>
              <a:rect l="0" t="0" r="r" b="b"/>
              <a:pathLst>
                <a:path w="626" h="991">
                  <a:moveTo>
                    <a:pt x="626" y="991"/>
                  </a:moveTo>
                  <a:lnTo>
                    <a:pt x="626" y="362"/>
                  </a:lnTo>
                  <a:lnTo>
                    <a:pt x="0" y="0"/>
                  </a:lnTo>
                  <a:lnTo>
                    <a:pt x="2" y="617"/>
                  </a:lnTo>
                  <a:lnTo>
                    <a:pt x="626" y="991"/>
                  </a:lnTo>
                  <a:close/>
                </a:path>
              </a:pathLst>
            </a:cu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1088" name="Freeform 64"/>
            <p:cNvSpPr>
              <a:spLocks/>
            </p:cNvSpPr>
            <p:nvPr userDrawn="1"/>
          </p:nvSpPr>
          <p:spPr bwMode="gray">
            <a:xfrm>
              <a:off x="1077" y="2896"/>
              <a:ext cx="593" cy="1040"/>
            </a:xfrm>
            <a:custGeom>
              <a:avLst/>
              <a:gdLst>
                <a:gd name="T0" fmla="*/ 582 w 582"/>
                <a:gd name="T1" fmla="*/ 944 h 944"/>
                <a:gd name="T2" fmla="*/ 582 w 582"/>
                <a:gd name="T3" fmla="*/ 346 h 944"/>
                <a:gd name="T4" fmla="*/ 0 w 582"/>
                <a:gd name="T5" fmla="*/ 0 h 944"/>
                <a:gd name="T6" fmla="*/ 1 w 582"/>
                <a:gd name="T7" fmla="*/ 610 h 944"/>
                <a:gd name="T8" fmla="*/ 582 w 582"/>
                <a:gd name="T9" fmla="*/ 944 h 944"/>
              </a:gdLst>
              <a:ahLst/>
              <a:cxnLst>
                <a:cxn ang="0">
                  <a:pos x="T0" y="T1"/>
                </a:cxn>
                <a:cxn ang="0">
                  <a:pos x="T2" y="T3"/>
                </a:cxn>
                <a:cxn ang="0">
                  <a:pos x="T4" y="T5"/>
                </a:cxn>
                <a:cxn ang="0">
                  <a:pos x="T6" y="T7"/>
                </a:cxn>
                <a:cxn ang="0">
                  <a:pos x="T8" y="T9"/>
                </a:cxn>
              </a:cxnLst>
              <a:rect l="0" t="0" r="r" b="b"/>
              <a:pathLst>
                <a:path w="582" h="944">
                  <a:moveTo>
                    <a:pt x="582" y="944"/>
                  </a:moveTo>
                  <a:lnTo>
                    <a:pt x="582" y="346"/>
                  </a:lnTo>
                  <a:lnTo>
                    <a:pt x="0" y="0"/>
                  </a:lnTo>
                  <a:lnTo>
                    <a:pt x="1" y="610"/>
                  </a:lnTo>
                  <a:lnTo>
                    <a:pt x="582" y="944"/>
                  </a:lnTo>
                  <a:close/>
                </a:path>
              </a:pathLst>
            </a:cu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1089" name="Freeform 65"/>
            <p:cNvSpPr>
              <a:spLocks/>
            </p:cNvSpPr>
            <p:nvPr userDrawn="1"/>
          </p:nvSpPr>
          <p:spPr bwMode="gray">
            <a:xfrm>
              <a:off x="1074" y="1547"/>
              <a:ext cx="596" cy="1075"/>
            </a:xfrm>
            <a:custGeom>
              <a:avLst/>
              <a:gdLst>
                <a:gd name="T0" fmla="*/ 576 w 576"/>
                <a:gd name="T1" fmla="*/ 976 h 976"/>
                <a:gd name="T2" fmla="*/ 574 w 576"/>
                <a:gd name="T3" fmla="*/ 350 h 976"/>
                <a:gd name="T4" fmla="*/ 0 w 576"/>
                <a:gd name="T5" fmla="*/ 0 h 976"/>
                <a:gd name="T6" fmla="*/ 0 w 576"/>
                <a:gd name="T7" fmla="*/ 625 h 976"/>
                <a:gd name="T8" fmla="*/ 576 w 576"/>
                <a:gd name="T9" fmla="*/ 976 h 976"/>
              </a:gdLst>
              <a:ahLst/>
              <a:cxnLst>
                <a:cxn ang="0">
                  <a:pos x="T0" y="T1"/>
                </a:cxn>
                <a:cxn ang="0">
                  <a:pos x="T2" y="T3"/>
                </a:cxn>
                <a:cxn ang="0">
                  <a:pos x="T4" y="T5"/>
                </a:cxn>
                <a:cxn ang="0">
                  <a:pos x="T6" y="T7"/>
                </a:cxn>
                <a:cxn ang="0">
                  <a:pos x="T8" y="T9"/>
                </a:cxn>
              </a:cxnLst>
              <a:rect l="0" t="0" r="r" b="b"/>
              <a:pathLst>
                <a:path w="576" h="976">
                  <a:moveTo>
                    <a:pt x="576" y="976"/>
                  </a:moveTo>
                  <a:lnTo>
                    <a:pt x="574" y="350"/>
                  </a:lnTo>
                  <a:lnTo>
                    <a:pt x="0" y="0"/>
                  </a:lnTo>
                  <a:lnTo>
                    <a:pt x="0" y="625"/>
                  </a:lnTo>
                  <a:lnTo>
                    <a:pt x="576" y="976"/>
                  </a:lnTo>
                  <a:close/>
                </a:path>
              </a:pathLst>
            </a:cu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fontAlgn="base">
                <a:spcBef>
                  <a:spcPct val="0"/>
                </a:spcBef>
                <a:spcAft>
                  <a:spcPct val="0"/>
                </a:spcAft>
              </a:pPr>
              <a:endParaRPr lang="zh-CN" altLang="en-US">
                <a:solidFill>
                  <a:srgbClr val="0B1749"/>
                </a:solidFill>
                <a:latin typeface="Arial" panose="020B0604020202020204" pitchFamily="34" charset="0"/>
              </a:endParaRPr>
            </a:p>
          </p:txBody>
        </p:sp>
      </p:grpSp>
    </p:spTree>
    <p:extLst>
      <p:ext uri="{BB962C8B-B14F-4D97-AF65-F5344CB8AC3E}">
        <p14:creationId xmlns:p14="http://schemas.microsoft.com/office/powerpoint/2010/main" val="1458946487"/>
      </p:ext>
    </p:extLst>
  </p:cSld>
  <p:clrMap bg1="lt1" tx1="dk1" bg2="lt2" tx2="dk2" accent1="accent1" accent2="accent2" accent3="accent3" accent4="accent4" accent5="accent5" accent6="accent6" hlink="hlink" folHlink="folHlink"/>
  <p:sldLayoutIdLst>
    <p:sldLayoutId id="2147484401" r:id="rId1"/>
    <p:sldLayoutId id="2147484402" r:id="rId2"/>
    <p:sldLayoutId id="2147484403" r:id="rId3"/>
    <p:sldLayoutId id="2147484404" r:id="rId4"/>
    <p:sldLayoutId id="2147484405" r:id="rId5"/>
    <p:sldLayoutId id="2147484406" r:id="rId6"/>
    <p:sldLayoutId id="2147484407" r:id="rId7"/>
    <p:sldLayoutId id="2147484408" r:id="rId8"/>
    <p:sldLayoutId id="2147484409" r:id="rId9"/>
    <p:sldLayoutId id="2147484410" r:id="rId10"/>
    <p:sldLayoutId id="2147484411" r:id="rId11"/>
    <p:sldLayoutId id="2147484412" r:id="rId12"/>
  </p:sldLayoutIdLst>
  <p:hf sldNum="0" hdr="0"/>
  <p:txStyles>
    <p:titleStyle>
      <a:lvl1pPr algn="l" rtl="0" eaLnBrk="1" fontAlgn="base" hangingPunct="1">
        <a:spcBef>
          <a:spcPct val="0"/>
        </a:spcBef>
        <a:spcAft>
          <a:spcPct val="0"/>
        </a:spcAft>
        <a:defRPr sz="3200" b="1" kern="1200">
          <a:solidFill>
            <a:schemeClr val="tx2"/>
          </a:solidFill>
          <a:latin typeface="+mj-lt"/>
          <a:ea typeface="+mj-ea"/>
          <a:cs typeface="+mj-cs"/>
        </a:defRPr>
      </a:lvl1pPr>
      <a:lvl2pPr algn="l" rtl="0" eaLnBrk="1" fontAlgn="base" hangingPunct="1">
        <a:spcBef>
          <a:spcPct val="0"/>
        </a:spcBef>
        <a:spcAft>
          <a:spcPct val="0"/>
        </a:spcAft>
        <a:defRPr sz="3200" b="1">
          <a:solidFill>
            <a:schemeClr val="tx2"/>
          </a:solidFill>
          <a:latin typeface="Verdana" panose="020B0604030504040204" pitchFamily="34" charset="0"/>
        </a:defRPr>
      </a:lvl2pPr>
      <a:lvl3pPr algn="l" rtl="0" eaLnBrk="1" fontAlgn="base" hangingPunct="1">
        <a:spcBef>
          <a:spcPct val="0"/>
        </a:spcBef>
        <a:spcAft>
          <a:spcPct val="0"/>
        </a:spcAft>
        <a:defRPr sz="3200" b="1">
          <a:solidFill>
            <a:schemeClr val="tx2"/>
          </a:solidFill>
          <a:latin typeface="Verdana" panose="020B0604030504040204" pitchFamily="34" charset="0"/>
        </a:defRPr>
      </a:lvl3pPr>
      <a:lvl4pPr algn="l" rtl="0" eaLnBrk="1" fontAlgn="base" hangingPunct="1">
        <a:spcBef>
          <a:spcPct val="0"/>
        </a:spcBef>
        <a:spcAft>
          <a:spcPct val="0"/>
        </a:spcAft>
        <a:defRPr sz="3200" b="1">
          <a:solidFill>
            <a:schemeClr val="tx2"/>
          </a:solidFill>
          <a:latin typeface="Verdana" panose="020B0604030504040204" pitchFamily="34" charset="0"/>
        </a:defRPr>
      </a:lvl4pPr>
      <a:lvl5pPr algn="l" rtl="0" eaLnBrk="1" fontAlgn="base" hangingPunct="1">
        <a:spcBef>
          <a:spcPct val="0"/>
        </a:spcBef>
        <a:spcAft>
          <a:spcPct val="0"/>
        </a:spcAft>
        <a:defRPr sz="3200" b="1">
          <a:solidFill>
            <a:schemeClr val="tx2"/>
          </a:solidFill>
          <a:latin typeface="Verdana" panose="020B0604030504040204" pitchFamily="34" charset="0"/>
        </a:defRPr>
      </a:lvl5pPr>
      <a:lvl6pPr marL="457200" algn="l" rtl="0" eaLnBrk="1" fontAlgn="base" hangingPunct="1">
        <a:spcBef>
          <a:spcPct val="0"/>
        </a:spcBef>
        <a:spcAft>
          <a:spcPct val="0"/>
        </a:spcAft>
        <a:defRPr sz="3200" b="1">
          <a:solidFill>
            <a:schemeClr val="tx2"/>
          </a:solidFill>
          <a:latin typeface="Verdana" panose="020B0604030504040204" pitchFamily="34" charset="0"/>
        </a:defRPr>
      </a:lvl6pPr>
      <a:lvl7pPr marL="914400" algn="l" rtl="0" eaLnBrk="1" fontAlgn="base" hangingPunct="1">
        <a:spcBef>
          <a:spcPct val="0"/>
        </a:spcBef>
        <a:spcAft>
          <a:spcPct val="0"/>
        </a:spcAft>
        <a:defRPr sz="3200" b="1">
          <a:solidFill>
            <a:schemeClr val="tx2"/>
          </a:solidFill>
          <a:latin typeface="Verdana" panose="020B0604030504040204" pitchFamily="34" charset="0"/>
        </a:defRPr>
      </a:lvl7pPr>
      <a:lvl8pPr marL="1371600" algn="l" rtl="0" eaLnBrk="1" fontAlgn="base" hangingPunct="1">
        <a:spcBef>
          <a:spcPct val="0"/>
        </a:spcBef>
        <a:spcAft>
          <a:spcPct val="0"/>
        </a:spcAft>
        <a:defRPr sz="3200" b="1">
          <a:solidFill>
            <a:schemeClr val="tx2"/>
          </a:solidFill>
          <a:latin typeface="Verdana" panose="020B0604030504040204" pitchFamily="34" charset="0"/>
        </a:defRPr>
      </a:lvl8pPr>
      <a:lvl9pPr marL="1828800" algn="l" rtl="0" eaLnBrk="1" fontAlgn="base" hangingPunct="1">
        <a:spcBef>
          <a:spcPct val="0"/>
        </a:spcBef>
        <a:spcAft>
          <a:spcPct val="0"/>
        </a:spcAft>
        <a:defRPr sz="3200" b="1">
          <a:solidFill>
            <a:schemeClr val="tx2"/>
          </a:solidFill>
          <a:latin typeface="Verdana" panose="020B0604030504040204" pitchFamily="34" charset="0"/>
        </a:defRPr>
      </a:lvl9pPr>
    </p:titleStyle>
    <p:bodyStyle>
      <a:lvl1pPr marL="342900" indent="-342900" algn="l" rtl="0" eaLnBrk="1" fontAlgn="base" hangingPunct="1">
        <a:spcBef>
          <a:spcPct val="20000"/>
        </a:spcBef>
        <a:spcAft>
          <a:spcPct val="0"/>
        </a:spcAft>
        <a:buClr>
          <a:schemeClr val="tx2"/>
        </a:buClr>
        <a:buFont typeface="Wingdings" panose="05000000000000000000" pitchFamily="2" charset="2"/>
        <a:buChar char="v"/>
        <a:defRPr sz="2400" b="1"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200" kern="1200">
          <a:solidFill>
            <a:schemeClr val="tx1"/>
          </a:solidFill>
          <a:latin typeface="Arial" panose="020B0604020202020204" pitchFamily="34" charset="0"/>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Arial" panose="020B0604020202020204" pitchFamily="34" charset="0"/>
          <a:ea typeface="+mn-ea"/>
          <a:cs typeface="+mn-cs"/>
        </a:defRPr>
      </a:lvl3pPr>
      <a:lvl4pPr marL="1600200" indent="-228600" algn="l" rtl="0" eaLnBrk="1" fontAlgn="base" hangingPunct="1">
        <a:spcBef>
          <a:spcPct val="20000"/>
        </a:spcBef>
        <a:spcAft>
          <a:spcPct val="0"/>
        </a:spcAft>
        <a:buChar char="–"/>
        <a:defRPr sz="1600" kern="1200">
          <a:solidFill>
            <a:schemeClr val="tx1"/>
          </a:solidFill>
          <a:latin typeface="Arial" panose="020B0604020202020204" pitchFamily="34" charset="0"/>
          <a:ea typeface="+mn-ea"/>
          <a:cs typeface="+mn-cs"/>
        </a:defRPr>
      </a:lvl4pPr>
      <a:lvl5pPr marL="2057400" indent="-228600" algn="l" rtl="0" eaLnBrk="1" fontAlgn="base" hangingPunct="1">
        <a:spcBef>
          <a:spcPct val="20000"/>
        </a:spcBef>
        <a:spcAft>
          <a:spcPct val="0"/>
        </a:spcAft>
        <a:buChar char="»"/>
        <a:defRPr sz="16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graphicFrame>
        <p:nvGraphicFramePr>
          <p:cNvPr id="1082" name="Object 58"/>
          <p:cNvGraphicFramePr>
            <a:graphicFrameLocks noChangeAspect="1"/>
          </p:cNvGraphicFramePr>
          <p:nvPr/>
        </p:nvGraphicFramePr>
        <p:xfrm>
          <a:off x="0" y="0"/>
          <a:ext cx="9144000" cy="3581400"/>
        </p:xfrm>
        <a:graphic>
          <a:graphicData uri="http://schemas.openxmlformats.org/presentationml/2006/ole">
            <mc:AlternateContent xmlns:mc="http://schemas.openxmlformats.org/markup-compatibility/2006">
              <mc:Choice xmlns:v="urn:schemas-microsoft-com:vml" Requires="v">
                <p:oleObj spid="_x0000_s5164" name="Image" r:id="rId15" imgW="2438198" imgH="1657835" progId="Photoshop.Image.7">
                  <p:embed/>
                </p:oleObj>
              </mc:Choice>
              <mc:Fallback>
                <p:oleObj name="Image" r:id="rId15" imgW="2438198" imgH="1657835" progId="Photoshop.Image.7">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440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79" name="Rectangle 55"/>
          <p:cNvSpPr>
            <a:spLocks noChangeArrowheads="1"/>
          </p:cNvSpPr>
          <p:nvPr/>
        </p:nvSpPr>
        <p:spPr bwMode="white">
          <a:xfrm>
            <a:off x="5715000" y="6305550"/>
            <a:ext cx="3009900" cy="4000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1027" name="Rectangle 3"/>
          <p:cNvSpPr>
            <a:spLocks noGrp="1" noChangeArrowheads="1"/>
          </p:cNvSpPr>
          <p:nvPr>
            <p:ph type="body" idx="1"/>
          </p:nvPr>
        </p:nvSpPr>
        <p:spPr bwMode="gray">
          <a:xfrm>
            <a:off x="1066800" y="1371600"/>
            <a:ext cx="7620000" cy="485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smtClean="0"/>
          </a:p>
        </p:txBody>
      </p:sp>
      <p:sp>
        <p:nvSpPr>
          <p:cNvPr id="1028" name="Rectangle 4"/>
          <p:cNvSpPr>
            <a:spLocks noGrp="1" noChangeArrowheads="1"/>
          </p:cNvSpPr>
          <p:nvPr>
            <p:ph type="dt" sz="half" idx="2"/>
          </p:nvPr>
        </p:nvSpPr>
        <p:spPr bwMode="gray">
          <a:xfrm>
            <a:off x="5638800" y="6457950"/>
            <a:ext cx="2133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b="1">
                <a:solidFill>
                  <a:srgbClr val="5F5F5F"/>
                </a:solidFill>
                <a:latin typeface="+mn-lt"/>
                <a:ea typeface="宋体" panose="02010600030101010101" pitchFamily="2" charset="-122"/>
              </a:defRPr>
            </a:lvl1pPr>
          </a:lstStyle>
          <a:p>
            <a:pPr algn="r" fontAlgn="base">
              <a:spcBef>
                <a:spcPct val="0"/>
              </a:spcBef>
              <a:spcAft>
                <a:spcPct val="0"/>
              </a:spcAft>
            </a:pPr>
            <a:r>
              <a:rPr lang="en-US" altLang="zh-CN"/>
              <a:t>www.themegallery.com</a:t>
            </a:r>
          </a:p>
        </p:txBody>
      </p:sp>
      <p:sp>
        <p:nvSpPr>
          <p:cNvPr id="1029" name="Rectangle 5"/>
          <p:cNvSpPr>
            <a:spLocks noGrp="1" noChangeArrowheads="1"/>
          </p:cNvSpPr>
          <p:nvPr>
            <p:ph type="ftr" sz="quarter" idx="3"/>
          </p:nvPr>
        </p:nvSpPr>
        <p:spPr bwMode="gray">
          <a:xfrm>
            <a:off x="5791200" y="6353175"/>
            <a:ext cx="2895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2000" b="1" i="1">
                <a:solidFill>
                  <a:srgbClr val="333399"/>
                </a:solidFill>
                <a:ea typeface="宋体" panose="02010600030101010101" pitchFamily="2" charset="-122"/>
              </a:defRPr>
            </a:lvl1pPr>
          </a:lstStyle>
          <a:p>
            <a:pPr algn="r" fontAlgn="base">
              <a:spcBef>
                <a:spcPct val="0"/>
              </a:spcBef>
              <a:spcAft>
                <a:spcPct val="0"/>
              </a:spcAft>
            </a:pPr>
            <a:r>
              <a:rPr lang="en-US" altLang="zh-CN">
                <a:latin typeface="Arial" panose="020B0604020202020204" pitchFamily="34" charset="0"/>
              </a:rPr>
              <a:t>LOGO</a:t>
            </a:r>
          </a:p>
        </p:txBody>
      </p:sp>
      <p:sp>
        <p:nvSpPr>
          <p:cNvPr id="1030" name="Rectangle 6"/>
          <p:cNvSpPr>
            <a:spLocks noGrp="1" noChangeArrowheads="1"/>
          </p:cNvSpPr>
          <p:nvPr>
            <p:ph type="sldNum" sz="quarter" idx="4"/>
          </p:nvPr>
        </p:nvSpPr>
        <p:spPr bwMode="gray">
          <a:xfrm>
            <a:off x="228600" y="6400800"/>
            <a:ext cx="2133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900">
                <a:solidFill>
                  <a:srgbClr val="000000"/>
                </a:solidFill>
                <a:latin typeface="+mn-lt"/>
                <a:ea typeface="宋体" panose="02010600030101010101" pitchFamily="2" charset="-122"/>
              </a:defRPr>
            </a:lvl1pPr>
          </a:lstStyle>
          <a:p>
            <a:pPr fontAlgn="base">
              <a:spcBef>
                <a:spcPct val="0"/>
              </a:spcBef>
              <a:spcAft>
                <a:spcPct val="0"/>
              </a:spcAft>
            </a:pPr>
            <a:fld id="{4A1F9360-0A54-4427-AF8D-F70FA4F52706}" type="slidenum">
              <a:rPr lang="en-US" altLang="zh-CN"/>
              <a:pPr fontAlgn="base">
                <a:spcBef>
                  <a:spcPct val="0"/>
                </a:spcBef>
                <a:spcAft>
                  <a:spcPct val="0"/>
                </a:spcAft>
              </a:pPr>
              <a:t>‹#›</a:t>
            </a:fld>
            <a:endParaRPr lang="en-US" altLang="zh-CN"/>
          </a:p>
        </p:txBody>
      </p:sp>
      <p:sp>
        <p:nvSpPr>
          <p:cNvPr id="1026" name="Rectangle 2"/>
          <p:cNvSpPr>
            <a:spLocks noGrp="1" noChangeArrowheads="1"/>
          </p:cNvSpPr>
          <p:nvPr>
            <p:ph type="title"/>
          </p:nvPr>
        </p:nvSpPr>
        <p:spPr bwMode="gray">
          <a:xfrm>
            <a:off x="1295400" y="457200"/>
            <a:ext cx="70866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en-US" altLang="zh-CN" smtClean="0"/>
          </a:p>
        </p:txBody>
      </p:sp>
      <p:grpSp>
        <p:nvGrpSpPr>
          <p:cNvPr id="1090" name="Group 66"/>
          <p:cNvGrpSpPr>
            <a:grpSpLocks/>
          </p:cNvGrpSpPr>
          <p:nvPr/>
        </p:nvGrpSpPr>
        <p:grpSpPr bwMode="auto">
          <a:xfrm>
            <a:off x="228600" y="228600"/>
            <a:ext cx="990600" cy="1219200"/>
            <a:chOff x="432" y="1152"/>
            <a:chExt cx="2496" cy="2784"/>
          </a:xfrm>
        </p:grpSpPr>
        <p:sp>
          <p:nvSpPr>
            <p:cNvPr id="1083" name="AutoShape 59"/>
            <p:cNvSpPr>
              <a:spLocks noChangeArrowheads="1"/>
            </p:cNvSpPr>
            <p:nvPr userDrawn="1"/>
          </p:nvSpPr>
          <p:spPr bwMode="gray">
            <a:xfrm>
              <a:off x="1667" y="2221"/>
              <a:ext cx="1261" cy="780"/>
            </a:xfrm>
            <a:prstGeom prst="diamond">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1084" name="AutoShape 60"/>
            <p:cNvSpPr>
              <a:spLocks noChangeArrowheads="1"/>
            </p:cNvSpPr>
            <p:nvPr userDrawn="1"/>
          </p:nvSpPr>
          <p:spPr bwMode="gray">
            <a:xfrm>
              <a:off x="432" y="1442"/>
              <a:ext cx="1290" cy="794"/>
            </a:xfrm>
            <a:prstGeom prst="diamond">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1085" name="AutoShape 61"/>
            <p:cNvSpPr>
              <a:spLocks noChangeArrowheads="1"/>
            </p:cNvSpPr>
            <p:nvPr userDrawn="1"/>
          </p:nvSpPr>
          <p:spPr bwMode="gray">
            <a:xfrm>
              <a:off x="1066" y="1152"/>
              <a:ext cx="1202" cy="796"/>
            </a:xfrm>
            <a:prstGeom prst="diamond">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1086" name="Freeform 62"/>
            <p:cNvSpPr>
              <a:spLocks/>
            </p:cNvSpPr>
            <p:nvPr userDrawn="1"/>
          </p:nvSpPr>
          <p:spPr bwMode="gray">
            <a:xfrm>
              <a:off x="1668" y="2609"/>
              <a:ext cx="648" cy="1066"/>
            </a:xfrm>
            <a:custGeom>
              <a:avLst/>
              <a:gdLst>
                <a:gd name="T0" fmla="*/ 648 w 648"/>
                <a:gd name="T1" fmla="*/ 1066 h 1066"/>
                <a:gd name="T2" fmla="*/ 641 w 648"/>
                <a:gd name="T3" fmla="*/ 389 h 1066"/>
                <a:gd name="T4" fmla="*/ 0 w 648"/>
                <a:gd name="T5" fmla="*/ 0 h 1066"/>
                <a:gd name="T6" fmla="*/ 2 w 648"/>
                <a:gd name="T7" fmla="*/ 681 h 1066"/>
                <a:gd name="T8" fmla="*/ 648 w 648"/>
                <a:gd name="T9" fmla="*/ 1066 h 1066"/>
              </a:gdLst>
              <a:ahLst/>
              <a:cxnLst>
                <a:cxn ang="0">
                  <a:pos x="T0" y="T1"/>
                </a:cxn>
                <a:cxn ang="0">
                  <a:pos x="T2" y="T3"/>
                </a:cxn>
                <a:cxn ang="0">
                  <a:pos x="T4" y="T5"/>
                </a:cxn>
                <a:cxn ang="0">
                  <a:pos x="T6" y="T7"/>
                </a:cxn>
                <a:cxn ang="0">
                  <a:pos x="T8" y="T9"/>
                </a:cxn>
              </a:cxnLst>
              <a:rect l="0" t="0" r="r" b="b"/>
              <a:pathLst>
                <a:path w="648" h="1066">
                  <a:moveTo>
                    <a:pt x="648" y="1066"/>
                  </a:moveTo>
                  <a:lnTo>
                    <a:pt x="641" y="389"/>
                  </a:lnTo>
                  <a:lnTo>
                    <a:pt x="0" y="0"/>
                  </a:lnTo>
                  <a:lnTo>
                    <a:pt x="2" y="681"/>
                  </a:lnTo>
                  <a:lnTo>
                    <a:pt x="648" y="106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1087" name="Freeform 63"/>
            <p:cNvSpPr>
              <a:spLocks/>
            </p:cNvSpPr>
            <p:nvPr userDrawn="1"/>
          </p:nvSpPr>
          <p:spPr bwMode="gray">
            <a:xfrm>
              <a:off x="433" y="1831"/>
              <a:ext cx="647" cy="1092"/>
            </a:xfrm>
            <a:custGeom>
              <a:avLst/>
              <a:gdLst>
                <a:gd name="T0" fmla="*/ 626 w 626"/>
                <a:gd name="T1" fmla="*/ 991 h 991"/>
                <a:gd name="T2" fmla="*/ 626 w 626"/>
                <a:gd name="T3" fmla="*/ 362 h 991"/>
                <a:gd name="T4" fmla="*/ 0 w 626"/>
                <a:gd name="T5" fmla="*/ 0 h 991"/>
                <a:gd name="T6" fmla="*/ 2 w 626"/>
                <a:gd name="T7" fmla="*/ 617 h 991"/>
                <a:gd name="T8" fmla="*/ 626 w 626"/>
                <a:gd name="T9" fmla="*/ 991 h 991"/>
              </a:gdLst>
              <a:ahLst/>
              <a:cxnLst>
                <a:cxn ang="0">
                  <a:pos x="T0" y="T1"/>
                </a:cxn>
                <a:cxn ang="0">
                  <a:pos x="T2" y="T3"/>
                </a:cxn>
                <a:cxn ang="0">
                  <a:pos x="T4" y="T5"/>
                </a:cxn>
                <a:cxn ang="0">
                  <a:pos x="T6" y="T7"/>
                </a:cxn>
                <a:cxn ang="0">
                  <a:pos x="T8" y="T9"/>
                </a:cxn>
              </a:cxnLst>
              <a:rect l="0" t="0" r="r" b="b"/>
              <a:pathLst>
                <a:path w="626" h="991">
                  <a:moveTo>
                    <a:pt x="626" y="991"/>
                  </a:moveTo>
                  <a:lnTo>
                    <a:pt x="626" y="362"/>
                  </a:lnTo>
                  <a:lnTo>
                    <a:pt x="0" y="0"/>
                  </a:lnTo>
                  <a:lnTo>
                    <a:pt x="2" y="617"/>
                  </a:lnTo>
                  <a:lnTo>
                    <a:pt x="626" y="991"/>
                  </a:lnTo>
                  <a:close/>
                </a:path>
              </a:pathLst>
            </a:cu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1088" name="Freeform 64"/>
            <p:cNvSpPr>
              <a:spLocks/>
            </p:cNvSpPr>
            <p:nvPr userDrawn="1"/>
          </p:nvSpPr>
          <p:spPr bwMode="gray">
            <a:xfrm>
              <a:off x="1077" y="2896"/>
              <a:ext cx="593" cy="1040"/>
            </a:xfrm>
            <a:custGeom>
              <a:avLst/>
              <a:gdLst>
                <a:gd name="T0" fmla="*/ 582 w 582"/>
                <a:gd name="T1" fmla="*/ 944 h 944"/>
                <a:gd name="T2" fmla="*/ 582 w 582"/>
                <a:gd name="T3" fmla="*/ 346 h 944"/>
                <a:gd name="T4" fmla="*/ 0 w 582"/>
                <a:gd name="T5" fmla="*/ 0 h 944"/>
                <a:gd name="T6" fmla="*/ 1 w 582"/>
                <a:gd name="T7" fmla="*/ 610 h 944"/>
                <a:gd name="T8" fmla="*/ 582 w 582"/>
                <a:gd name="T9" fmla="*/ 944 h 944"/>
              </a:gdLst>
              <a:ahLst/>
              <a:cxnLst>
                <a:cxn ang="0">
                  <a:pos x="T0" y="T1"/>
                </a:cxn>
                <a:cxn ang="0">
                  <a:pos x="T2" y="T3"/>
                </a:cxn>
                <a:cxn ang="0">
                  <a:pos x="T4" y="T5"/>
                </a:cxn>
                <a:cxn ang="0">
                  <a:pos x="T6" y="T7"/>
                </a:cxn>
                <a:cxn ang="0">
                  <a:pos x="T8" y="T9"/>
                </a:cxn>
              </a:cxnLst>
              <a:rect l="0" t="0" r="r" b="b"/>
              <a:pathLst>
                <a:path w="582" h="944">
                  <a:moveTo>
                    <a:pt x="582" y="944"/>
                  </a:moveTo>
                  <a:lnTo>
                    <a:pt x="582" y="346"/>
                  </a:lnTo>
                  <a:lnTo>
                    <a:pt x="0" y="0"/>
                  </a:lnTo>
                  <a:lnTo>
                    <a:pt x="1" y="610"/>
                  </a:lnTo>
                  <a:lnTo>
                    <a:pt x="582" y="944"/>
                  </a:lnTo>
                  <a:close/>
                </a:path>
              </a:pathLst>
            </a:cu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1089" name="Freeform 65"/>
            <p:cNvSpPr>
              <a:spLocks/>
            </p:cNvSpPr>
            <p:nvPr userDrawn="1"/>
          </p:nvSpPr>
          <p:spPr bwMode="gray">
            <a:xfrm>
              <a:off x="1074" y="1547"/>
              <a:ext cx="596" cy="1075"/>
            </a:xfrm>
            <a:custGeom>
              <a:avLst/>
              <a:gdLst>
                <a:gd name="T0" fmla="*/ 576 w 576"/>
                <a:gd name="T1" fmla="*/ 976 h 976"/>
                <a:gd name="T2" fmla="*/ 574 w 576"/>
                <a:gd name="T3" fmla="*/ 350 h 976"/>
                <a:gd name="T4" fmla="*/ 0 w 576"/>
                <a:gd name="T5" fmla="*/ 0 h 976"/>
                <a:gd name="T6" fmla="*/ 0 w 576"/>
                <a:gd name="T7" fmla="*/ 625 h 976"/>
                <a:gd name="T8" fmla="*/ 576 w 576"/>
                <a:gd name="T9" fmla="*/ 976 h 976"/>
              </a:gdLst>
              <a:ahLst/>
              <a:cxnLst>
                <a:cxn ang="0">
                  <a:pos x="T0" y="T1"/>
                </a:cxn>
                <a:cxn ang="0">
                  <a:pos x="T2" y="T3"/>
                </a:cxn>
                <a:cxn ang="0">
                  <a:pos x="T4" y="T5"/>
                </a:cxn>
                <a:cxn ang="0">
                  <a:pos x="T6" y="T7"/>
                </a:cxn>
                <a:cxn ang="0">
                  <a:pos x="T8" y="T9"/>
                </a:cxn>
              </a:cxnLst>
              <a:rect l="0" t="0" r="r" b="b"/>
              <a:pathLst>
                <a:path w="576" h="976">
                  <a:moveTo>
                    <a:pt x="576" y="976"/>
                  </a:moveTo>
                  <a:lnTo>
                    <a:pt x="574" y="350"/>
                  </a:lnTo>
                  <a:lnTo>
                    <a:pt x="0" y="0"/>
                  </a:lnTo>
                  <a:lnTo>
                    <a:pt x="0" y="625"/>
                  </a:lnTo>
                  <a:lnTo>
                    <a:pt x="576" y="976"/>
                  </a:lnTo>
                  <a:close/>
                </a:path>
              </a:pathLst>
            </a:cu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fontAlgn="base">
                <a:spcBef>
                  <a:spcPct val="0"/>
                </a:spcBef>
                <a:spcAft>
                  <a:spcPct val="0"/>
                </a:spcAft>
              </a:pPr>
              <a:endParaRPr lang="zh-CN" altLang="en-US">
                <a:solidFill>
                  <a:srgbClr val="0B1749"/>
                </a:solidFill>
                <a:latin typeface="Arial" panose="020B0604020202020204" pitchFamily="34" charset="0"/>
              </a:endParaRPr>
            </a:p>
          </p:txBody>
        </p:sp>
      </p:grpSp>
    </p:spTree>
    <p:extLst>
      <p:ext uri="{BB962C8B-B14F-4D97-AF65-F5344CB8AC3E}">
        <p14:creationId xmlns:p14="http://schemas.microsoft.com/office/powerpoint/2010/main" val="2316537713"/>
      </p:ext>
    </p:extLst>
  </p:cSld>
  <p:clrMap bg1="lt1" tx1="dk1" bg2="lt2" tx2="dk2" accent1="accent1" accent2="accent2" accent3="accent3" accent4="accent4" accent5="accent5" accent6="accent6" hlink="hlink" folHlink="folHlink"/>
  <p:sldLayoutIdLst>
    <p:sldLayoutId id="2147484414" r:id="rId1"/>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sldNum="0" hdr="0"/>
  <p:txStyles>
    <p:titleStyle>
      <a:lvl1pPr algn="l" rtl="0" eaLnBrk="1" fontAlgn="base" hangingPunct="1">
        <a:spcBef>
          <a:spcPct val="0"/>
        </a:spcBef>
        <a:spcAft>
          <a:spcPct val="0"/>
        </a:spcAft>
        <a:defRPr sz="3200" b="1" kern="1200">
          <a:solidFill>
            <a:schemeClr val="tx2"/>
          </a:solidFill>
          <a:latin typeface="+mj-lt"/>
          <a:ea typeface="+mj-ea"/>
          <a:cs typeface="+mj-cs"/>
        </a:defRPr>
      </a:lvl1pPr>
      <a:lvl2pPr algn="l" rtl="0" eaLnBrk="1" fontAlgn="base" hangingPunct="1">
        <a:spcBef>
          <a:spcPct val="0"/>
        </a:spcBef>
        <a:spcAft>
          <a:spcPct val="0"/>
        </a:spcAft>
        <a:defRPr sz="3200" b="1">
          <a:solidFill>
            <a:schemeClr val="tx2"/>
          </a:solidFill>
          <a:latin typeface="Verdana" panose="020B0604030504040204" pitchFamily="34" charset="0"/>
        </a:defRPr>
      </a:lvl2pPr>
      <a:lvl3pPr algn="l" rtl="0" eaLnBrk="1" fontAlgn="base" hangingPunct="1">
        <a:spcBef>
          <a:spcPct val="0"/>
        </a:spcBef>
        <a:spcAft>
          <a:spcPct val="0"/>
        </a:spcAft>
        <a:defRPr sz="3200" b="1">
          <a:solidFill>
            <a:schemeClr val="tx2"/>
          </a:solidFill>
          <a:latin typeface="Verdana" panose="020B0604030504040204" pitchFamily="34" charset="0"/>
        </a:defRPr>
      </a:lvl3pPr>
      <a:lvl4pPr algn="l" rtl="0" eaLnBrk="1" fontAlgn="base" hangingPunct="1">
        <a:spcBef>
          <a:spcPct val="0"/>
        </a:spcBef>
        <a:spcAft>
          <a:spcPct val="0"/>
        </a:spcAft>
        <a:defRPr sz="3200" b="1">
          <a:solidFill>
            <a:schemeClr val="tx2"/>
          </a:solidFill>
          <a:latin typeface="Verdana" panose="020B0604030504040204" pitchFamily="34" charset="0"/>
        </a:defRPr>
      </a:lvl4pPr>
      <a:lvl5pPr algn="l" rtl="0" eaLnBrk="1" fontAlgn="base" hangingPunct="1">
        <a:spcBef>
          <a:spcPct val="0"/>
        </a:spcBef>
        <a:spcAft>
          <a:spcPct val="0"/>
        </a:spcAft>
        <a:defRPr sz="3200" b="1">
          <a:solidFill>
            <a:schemeClr val="tx2"/>
          </a:solidFill>
          <a:latin typeface="Verdana" panose="020B0604030504040204" pitchFamily="34" charset="0"/>
        </a:defRPr>
      </a:lvl5pPr>
      <a:lvl6pPr marL="457200" algn="l" rtl="0" eaLnBrk="1" fontAlgn="base" hangingPunct="1">
        <a:spcBef>
          <a:spcPct val="0"/>
        </a:spcBef>
        <a:spcAft>
          <a:spcPct val="0"/>
        </a:spcAft>
        <a:defRPr sz="3200" b="1">
          <a:solidFill>
            <a:schemeClr val="tx2"/>
          </a:solidFill>
          <a:latin typeface="Verdana" panose="020B0604030504040204" pitchFamily="34" charset="0"/>
        </a:defRPr>
      </a:lvl6pPr>
      <a:lvl7pPr marL="914400" algn="l" rtl="0" eaLnBrk="1" fontAlgn="base" hangingPunct="1">
        <a:spcBef>
          <a:spcPct val="0"/>
        </a:spcBef>
        <a:spcAft>
          <a:spcPct val="0"/>
        </a:spcAft>
        <a:defRPr sz="3200" b="1">
          <a:solidFill>
            <a:schemeClr val="tx2"/>
          </a:solidFill>
          <a:latin typeface="Verdana" panose="020B0604030504040204" pitchFamily="34" charset="0"/>
        </a:defRPr>
      </a:lvl7pPr>
      <a:lvl8pPr marL="1371600" algn="l" rtl="0" eaLnBrk="1" fontAlgn="base" hangingPunct="1">
        <a:spcBef>
          <a:spcPct val="0"/>
        </a:spcBef>
        <a:spcAft>
          <a:spcPct val="0"/>
        </a:spcAft>
        <a:defRPr sz="3200" b="1">
          <a:solidFill>
            <a:schemeClr val="tx2"/>
          </a:solidFill>
          <a:latin typeface="Verdana" panose="020B0604030504040204" pitchFamily="34" charset="0"/>
        </a:defRPr>
      </a:lvl8pPr>
      <a:lvl9pPr marL="1828800" algn="l" rtl="0" eaLnBrk="1" fontAlgn="base" hangingPunct="1">
        <a:spcBef>
          <a:spcPct val="0"/>
        </a:spcBef>
        <a:spcAft>
          <a:spcPct val="0"/>
        </a:spcAft>
        <a:defRPr sz="3200" b="1">
          <a:solidFill>
            <a:schemeClr val="tx2"/>
          </a:solidFill>
          <a:latin typeface="Verdana" panose="020B0604030504040204" pitchFamily="34" charset="0"/>
        </a:defRPr>
      </a:lvl9pPr>
    </p:titleStyle>
    <p:bodyStyle>
      <a:lvl1pPr marL="342900" indent="-342900" algn="l" rtl="0" eaLnBrk="1" fontAlgn="base" hangingPunct="1">
        <a:spcBef>
          <a:spcPct val="20000"/>
        </a:spcBef>
        <a:spcAft>
          <a:spcPct val="0"/>
        </a:spcAft>
        <a:buClr>
          <a:schemeClr val="tx2"/>
        </a:buClr>
        <a:buFont typeface="Wingdings" panose="05000000000000000000" pitchFamily="2" charset="2"/>
        <a:buChar char="v"/>
        <a:defRPr sz="2400" b="1"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200" kern="1200">
          <a:solidFill>
            <a:schemeClr val="tx1"/>
          </a:solidFill>
          <a:latin typeface="Arial" panose="020B0604020202020204" pitchFamily="34" charset="0"/>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Arial" panose="020B0604020202020204" pitchFamily="34" charset="0"/>
          <a:ea typeface="+mn-ea"/>
          <a:cs typeface="+mn-cs"/>
        </a:defRPr>
      </a:lvl3pPr>
      <a:lvl4pPr marL="1600200" indent="-228600" algn="l" rtl="0" eaLnBrk="1" fontAlgn="base" hangingPunct="1">
        <a:spcBef>
          <a:spcPct val="20000"/>
        </a:spcBef>
        <a:spcAft>
          <a:spcPct val="0"/>
        </a:spcAft>
        <a:buChar char="–"/>
        <a:defRPr sz="1600" kern="1200">
          <a:solidFill>
            <a:schemeClr val="tx1"/>
          </a:solidFill>
          <a:latin typeface="Arial" panose="020B0604020202020204" pitchFamily="34" charset="0"/>
          <a:ea typeface="+mn-ea"/>
          <a:cs typeface="+mn-cs"/>
        </a:defRPr>
      </a:lvl4pPr>
      <a:lvl5pPr marL="2057400" indent="-228600" algn="l" rtl="0" eaLnBrk="1" fontAlgn="base" hangingPunct="1">
        <a:spcBef>
          <a:spcPct val="20000"/>
        </a:spcBef>
        <a:spcAft>
          <a:spcPct val="0"/>
        </a:spcAft>
        <a:buChar char="»"/>
        <a:defRPr sz="16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bwMode="gray">
          <a:xfrm>
            <a:off x="1130300" y="1964851"/>
            <a:ext cx="7277100" cy="1414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spcBef>
                <a:spcPct val="0"/>
              </a:spcBef>
              <a:spcAft>
                <a:spcPct val="0"/>
              </a:spcAft>
              <a:defRPr sz="3200" b="1" kern="1200">
                <a:solidFill>
                  <a:schemeClr val="tx2"/>
                </a:solidFill>
                <a:latin typeface="+mj-lt"/>
                <a:ea typeface="+mj-ea"/>
                <a:cs typeface="+mj-cs"/>
              </a:defRPr>
            </a:lvl1pPr>
            <a:lvl2pPr algn="l" rtl="0" eaLnBrk="1" fontAlgn="base" hangingPunct="1">
              <a:spcBef>
                <a:spcPct val="0"/>
              </a:spcBef>
              <a:spcAft>
                <a:spcPct val="0"/>
              </a:spcAft>
              <a:defRPr sz="3200" b="1">
                <a:solidFill>
                  <a:schemeClr val="tx2"/>
                </a:solidFill>
                <a:latin typeface="Verdana" panose="020B0604030504040204" pitchFamily="34" charset="0"/>
              </a:defRPr>
            </a:lvl2pPr>
            <a:lvl3pPr algn="l" rtl="0" eaLnBrk="1" fontAlgn="base" hangingPunct="1">
              <a:spcBef>
                <a:spcPct val="0"/>
              </a:spcBef>
              <a:spcAft>
                <a:spcPct val="0"/>
              </a:spcAft>
              <a:defRPr sz="3200" b="1">
                <a:solidFill>
                  <a:schemeClr val="tx2"/>
                </a:solidFill>
                <a:latin typeface="Verdana" panose="020B0604030504040204" pitchFamily="34" charset="0"/>
              </a:defRPr>
            </a:lvl3pPr>
            <a:lvl4pPr algn="l" rtl="0" eaLnBrk="1" fontAlgn="base" hangingPunct="1">
              <a:spcBef>
                <a:spcPct val="0"/>
              </a:spcBef>
              <a:spcAft>
                <a:spcPct val="0"/>
              </a:spcAft>
              <a:defRPr sz="3200" b="1">
                <a:solidFill>
                  <a:schemeClr val="tx2"/>
                </a:solidFill>
                <a:latin typeface="Verdana" panose="020B0604030504040204" pitchFamily="34" charset="0"/>
              </a:defRPr>
            </a:lvl4pPr>
            <a:lvl5pPr algn="l" rtl="0" eaLnBrk="1" fontAlgn="base" hangingPunct="1">
              <a:spcBef>
                <a:spcPct val="0"/>
              </a:spcBef>
              <a:spcAft>
                <a:spcPct val="0"/>
              </a:spcAft>
              <a:defRPr sz="3200" b="1">
                <a:solidFill>
                  <a:schemeClr val="tx2"/>
                </a:solidFill>
                <a:latin typeface="Verdana" panose="020B0604030504040204" pitchFamily="34" charset="0"/>
              </a:defRPr>
            </a:lvl5pPr>
            <a:lvl6pPr marL="457200" algn="l" rtl="0" eaLnBrk="1" fontAlgn="base" hangingPunct="1">
              <a:spcBef>
                <a:spcPct val="0"/>
              </a:spcBef>
              <a:spcAft>
                <a:spcPct val="0"/>
              </a:spcAft>
              <a:defRPr sz="3200" b="1">
                <a:solidFill>
                  <a:schemeClr val="tx2"/>
                </a:solidFill>
                <a:latin typeface="Verdana" panose="020B0604030504040204" pitchFamily="34" charset="0"/>
              </a:defRPr>
            </a:lvl6pPr>
            <a:lvl7pPr marL="914400" algn="l" rtl="0" eaLnBrk="1" fontAlgn="base" hangingPunct="1">
              <a:spcBef>
                <a:spcPct val="0"/>
              </a:spcBef>
              <a:spcAft>
                <a:spcPct val="0"/>
              </a:spcAft>
              <a:defRPr sz="3200" b="1">
                <a:solidFill>
                  <a:schemeClr val="tx2"/>
                </a:solidFill>
                <a:latin typeface="Verdana" panose="020B0604030504040204" pitchFamily="34" charset="0"/>
              </a:defRPr>
            </a:lvl7pPr>
            <a:lvl8pPr marL="1371600" algn="l" rtl="0" eaLnBrk="1" fontAlgn="base" hangingPunct="1">
              <a:spcBef>
                <a:spcPct val="0"/>
              </a:spcBef>
              <a:spcAft>
                <a:spcPct val="0"/>
              </a:spcAft>
              <a:defRPr sz="3200" b="1">
                <a:solidFill>
                  <a:schemeClr val="tx2"/>
                </a:solidFill>
                <a:latin typeface="Verdana" panose="020B0604030504040204" pitchFamily="34" charset="0"/>
              </a:defRPr>
            </a:lvl8pPr>
            <a:lvl9pPr marL="1828800" algn="l" rtl="0" eaLnBrk="1" fontAlgn="base" hangingPunct="1">
              <a:spcBef>
                <a:spcPct val="0"/>
              </a:spcBef>
              <a:spcAft>
                <a:spcPct val="0"/>
              </a:spcAft>
              <a:defRPr sz="3200" b="1">
                <a:solidFill>
                  <a:schemeClr val="tx2"/>
                </a:solidFill>
                <a:latin typeface="Verdana" panose="020B0604030504040204" pitchFamily="34" charset="0"/>
              </a:defRPr>
            </a:lvl9pPr>
          </a:lstStyle>
          <a:p>
            <a:r>
              <a:rPr kumimoji="1" lang="zh-CN" altLang="en-US" sz="4800" dirty="0" smtClean="0">
                <a:latin typeface="Adobe 楷体 Std R" panose="02020400000000000000" pitchFamily="18" charset="-122"/>
                <a:ea typeface="Adobe 楷体 Std R" panose="02020400000000000000" pitchFamily="18" charset="-122"/>
              </a:rPr>
              <a:t>多</a:t>
            </a:r>
            <a:r>
              <a:rPr kumimoji="1" lang="en-US" altLang="zh-CN" sz="4400" dirty="0" smtClean="0">
                <a:latin typeface="Adobe 楷体 Std R" panose="02020400000000000000" pitchFamily="18" charset="-122"/>
                <a:ea typeface="Adobe 楷体 Std R" panose="02020400000000000000" pitchFamily="18" charset="-122"/>
              </a:rPr>
              <a:t>CDN</a:t>
            </a:r>
            <a:r>
              <a:rPr kumimoji="1" lang="zh-CN" altLang="en-US" sz="4400" dirty="0" smtClean="0">
                <a:latin typeface="Adobe 楷体 Std R" panose="02020400000000000000" pitchFamily="18" charset="-122"/>
                <a:ea typeface="Adobe 楷体 Std R" panose="02020400000000000000" pitchFamily="18" charset="-122"/>
              </a:rPr>
              <a:t>自适应流媒体分发的</a:t>
            </a:r>
            <a:r>
              <a:rPr kumimoji="1" lang="en-US" altLang="zh-CN" sz="4400" dirty="0" smtClean="0">
                <a:latin typeface="Adobe 楷体 Std R" panose="02020400000000000000" pitchFamily="18" charset="-122"/>
                <a:ea typeface="Adobe 楷体 Std R" panose="02020400000000000000" pitchFamily="18" charset="-122"/>
              </a:rPr>
              <a:t>	</a:t>
            </a:r>
            <a:r>
              <a:rPr kumimoji="1" lang="zh-CN" altLang="en-US" sz="4400" dirty="0" smtClean="0">
                <a:latin typeface="Adobe 楷体 Std R" panose="02020400000000000000" pitchFamily="18" charset="-122"/>
                <a:ea typeface="Adobe 楷体 Std R" panose="02020400000000000000" pitchFamily="18" charset="-122"/>
              </a:rPr>
              <a:t>系统资源优化研究</a:t>
            </a:r>
            <a:endParaRPr kumimoji="1" lang="zh-CN" altLang="en-US" sz="4400" dirty="0">
              <a:latin typeface="Adobe 楷体 Std R" panose="02020400000000000000" pitchFamily="18" charset="-122"/>
              <a:ea typeface="Adobe 楷体 Std R" panose="02020400000000000000" pitchFamily="18" charset="-122"/>
            </a:endParaRPr>
          </a:p>
        </p:txBody>
      </p:sp>
      <p:sp>
        <p:nvSpPr>
          <p:cNvPr id="9" name="副标题 2"/>
          <p:cNvSpPr txBox="1">
            <a:spLocks/>
          </p:cNvSpPr>
          <p:nvPr/>
        </p:nvSpPr>
        <p:spPr bwMode="gray">
          <a:xfrm>
            <a:off x="4768850" y="4533900"/>
            <a:ext cx="4670612"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lr>
                <a:schemeClr val="tx2"/>
              </a:buClr>
              <a:buFont typeface="Wingdings" panose="05000000000000000000" pitchFamily="2" charset="2"/>
              <a:buChar char="v"/>
              <a:defRPr sz="2400" b="1"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200" kern="1200">
                <a:solidFill>
                  <a:schemeClr val="tx1"/>
                </a:solidFill>
                <a:latin typeface="Arial" panose="020B0604020202020204" pitchFamily="34" charset="0"/>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Arial" panose="020B0604020202020204" pitchFamily="34" charset="0"/>
                <a:ea typeface="+mn-ea"/>
                <a:cs typeface="+mn-cs"/>
              </a:defRPr>
            </a:lvl3pPr>
            <a:lvl4pPr marL="1600200" indent="-228600" algn="l" rtl="0" eaLnBrk="1" fontAlgn="base" hangingPunct="1">
              <a:spcBef>
                <a:spcPct val="20000"/>
              </a:spcBef>
              <a:spcAft>
                <a:spcPct val="0"/>
              </a:spcAft>
              <a:buChar char="–"/>
              <a:defRPr sz="1600" kern="1200">
                <a:solidFill>
                  <a:schemeClr val="tx1"/>
                </a:solidFill>
                <a:latin typeface="Arial" panose="020B0604020202020204" pitchFamily="34" charset="0"/>
                <a:ea typeface="+mn-ea"/>
                <a:cs typeface="+mn-cs"/>
              </a:defRPr>
            </a:lvl4pPr>
            <a:lvl5pPr marL="2057400" indent="-228600" algn="l" rtl="0" eaLnBrk="1" fontAlgn="base" hangingPunct="1">
              <a:spcBef>
                <a:spcPct val="20000"/>
              </a:spcBef>
              <a:spcAft>
                <a:spcPct val="0"/>
              </a:spcAft>
              <a:buChar char="»"/>
              <a:defRPr sz="16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zh-CN" altLang="en-US" dirty="0" smtClean="0">
                <a:latin typeface="Adobe 楷体 Std R" panose="02020400000000000000" pitchFamily="18" charset="-122"/>
                <a:ea typeface="Adobe 楷体 Std R" panose="02020400000000000000" pitchFamily="18" charset="-122"/>
              </a:rPr>
              <a:t>学生：胡文</a:t>
            </a:r>
            <a:r>
              <a:rPr kumimoji="1" lang="en-US" altLang="zh-CN" dirty="0" smtClean="0">
                <a:latin typeface="Adobe 楷体 Std R" panose="02020400000000000000" pitchFamily="18" charset="-122"/>
                <a:ea typeface="Adobe 楷体 Std R" panose="02020400000000000000" pitchFamily="18" charset="-122"/>
              </a:rPr>
              <a:t>(2012310633)</a:t>
            </a:r>
          </a:p>
          <a:p>
            <a:pPr marL="0" indent="0">
              <a:buNone/>
            </a:pPr>
            <a:r>
              <a:rPr kumimoji="1" lang="zh-CN" altLang="en-US" dirty="0" smtClean="0">
                <a:latin typeface="Adobe 楷体 Std R" panose="02020400000000000000" pitchFamily="18" charset="-122"/>
                <a:ea typeface="Adobe 楷体 Std R" panose="02020400000000000000" pitchFamily="18" charset="-122"/>
              </a:rPr>
              <a:t>导师</a:t>
            </a:r>
            <a:r>
              <a:rPr kumimoji="1" lang="zh-CN" altLang="zh-CN" dirty="0" smtClean="0">
                <a:latin typeface="Adobe 楷体 Std R" panose="02020400000000000000" pitchFamily="18" charset="-122"/>
                <a:ea typeface="Adobe 楷体 Std R" panose="02020400000000000000" pitchFamily="18" charset="-122"/>
              </a:rPr>
              <a:t>：</a:t>
            </a:r>
            <a:r>
              <a:rPr kumimoji="1" lang="zh-CN" altLang="en-US" dirty="0" smtClean="0">
                <a:latin typeface="Adobe 楷体 Std R" panose="02020400000000000000" pitchFamily="18" charset="-122"/>
                <a:ea typeface="Adobe 楷体 Std R" panose="02020400000000000000" pitchFamily="18" charset="-122"/>
              </a:rPr>
              <a:t>孙立峰</a:t>
            </a:r>
            <a:r>
              <a:rPr kumimoji="1" lang="zh-CN" altLang="zh-CN" dirty="0" smtClean="0">
                <a:latin typeface="Adobe 楷体 Std R" panose="02020400000000000000" pitchFamily="18" charset="-122"/>
                <a:ea typeface="Adobe 楷体 Std R" panose="02020400000000000000" pitchFamily="18" charset="-122"/>
              </a:rPr>
              <a:t> </a:t>
            </a:r>
            <a:r>
              <a:rPr kumimoji="1" lang="zh-CN" altLang="en-US" dirty="0" smtClean="0">
                <a:latin typeface="Adobe 楷体 Std R" panose="02020400000000000000" pitchFamily="18" charset="-122"/>
                <a:ea typeface="Adobe 楷体 Std R" panose="02020400000000000000" pitchFamily="18" charset="-122"/>
              </a:rPr>
              <a:t>教授</a:t>
            </a:r>
            <a:endParaRPr kumimoji="1" lang="en-US" altLang="zh-CN" dirty="0" smtClean="0">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15186842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标题 1"/>
          <p:cNvSpPr>
            <a:spLocks noGrp="1"/>
          </p:cNvSpPr>
          <p:nvPr>
            <p:ph type="title"/>
          </p:nvPr>
        </p:nvSpPr>
        <p:spPr>
          <a:xfrm>
            <a:off x="1657350" y="238126"/>
            <a:ext cx="6769100" cy="1143000"/>
          </a:xfrm>
        </p:spPr>
        <p:txBody>
          <a:bodyPr>
            <a:normAutofit/>
          </a:bodyPr>
          <a:lstStyle/>
          <a:p>
            <a:r>
              <a:rPr kumimoji="1" lang="zh-CN" altLang="en-US" sz="3200" dirty="0" smtClean="0">
                <a:latin typeface="Adobe 楷体 Std R" panose="02020400000000000000" pitchFamily="18" charset="-122"/>
                <a:ea typeface="Adobe 楷体 Std R" panose="02020400000000000000" pitchFamily="18" charset="-122"/>
              </a:rPr>
              <a:t>多</a:t>
            </a:r>
            <a:r>
              <a:rPr kumimoji="1" lang="en-US" altLang="zh-CN" sz="3200" dirty="0" smtClean="0">
                <a:latin typeface="Adobe 楷体 Std R" panose="02020400000000000000" pitchFamily="18" charset="-122"/>
                <a:ea typeface="Adobe 楷体 Std R" panose="02020400000000000000" pitchFamily="18" charset="-122"/>
              </a:rPr>
              <a:t>CDN</a:t>
            </a:r>
            <a:r>
              <a:rPr kumimoji="1" lang="zh-CN" altLang="en-US" sz="3200" dirty="0" smtClean="0">
                <a:latin typeface="Adobe 楷体 Std R" panose="02020400000000000000" pitchFamily="18" charset="-122"/>
                <a:ea typeface="Adobe 楷体 Std R" panose="02020400000000000000" pitchFamily="18" charset="-122"/>
              </a:rPr>
              <a:t>自适应流媒体分发主要问题</a:t>
            </a:r>
            <a:endParaRPr kumimoji="1" lang="en-US" altLang="zh-CN" sz="32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425450" y="1860550"/>
            <a:ext cx="7886700" cy="4351338"/>
          </a:xfrm>
        </p:spPr>
        <p:txBody>
          <a:bodyPr>
            <a:normAutofit/>
          </a:bodyPr>
          <a:lstStyle/>
          <a:p>
            <a:pPr>
              <a:buClr>
                <a:srgbClr val="C00000"/>
              </a:buClr>
            </a:pPr>
            <a:r>
              <a:rPr kumimoji="1" lang="zh-CN" altLang="en-US" sz="2400" dirty="0" smtClean="0">
                <a:latin typeface="Adobe 楷体 Std R" panose="02020400000000000000" pitchFamily="18" charset="-122"/>
                <a:ea typeface="Adobe 楷体 Std R" panose="02020400000000000000" pitchFamily="18" charset="-122"/>
              </a:rPr>
              <a:t>动态</a:t>
            </a:r>
            <a:r>
              <a:rPr kumimoji="1" lang="zh-CN" altLang="en-US" sz="2400" dirty="0">
                <a:latin typeface="Adobe 楷体 Std R" panose="02020400000000000000" pitchFamily="18" charset="-122"/>
                <a:ea typeface="Adobe 楷体 Std R" panose="02020400000000000000" pitchFamily="18" charset="-122"/>
              </a:rPr>
              <a:t>码率</a:t>
            </a:r>
            <a:r>
              <a:rPr kumimoji="1" lang="zh-CN" altLang="en-US" sz="2400" dirty="0" smtClean="0">
                <a:latin typeface="Adobe 楷体 Std R" panose="02020400000000000000" pitchFamily="18" charset="-122"/>
                <a:ea typeface="Adobe 楷体 Std R" panose="02020400000000000000" pitchFamily="18" charset="-122"/>
              </a:rPr>
              <a:t>选择：</a:t>
            </a:r>
            <a:endParaRPr kumimoji="1" lang="en-US" altLang="zh-CN" sz="2400" dirty="0" smtClean="0">
              <a:latin typeface="Adobe 楷体 Std R" panose="02020400000000000000" pitchFamily="18" charset="-122"/>
              <a:ea typeface="Adobe 楷体 Std R" panose="02020400000000000000" pitchFamily="18" charset="-122"/>
            </a:endParaRPr>
          </a:p>
          <a:p>
            <a:pPr lvl="1">
              <a:buClr>
                <a:srgbClr val="C00000"/>
              </a:buClr>
            </a:pPr>
            <a:r>
              <a:rPr kumimoji="1" lang="zh-CN" altLang="en-US" sz="2200" dirty="0" smtClean="0">
                <a:latin typeface="Adobe 楷体 Std R" panose="02020400000000000000" pitchFamily="18" charset="-122"/>
                <a:ea typeface="Adobe 楷体 Std R" panose="02020400000000000000" pitchFamily="18" charset="-122"/>
              </a:rPr>
              <a:t>仅仅</a:t>
            </a:r>
            <a:r>
              <a:rPr kumimoji="1" lang="zh-CN" altLang="en-US" sz="2200" dirty="0">
                <a:latin typeface="Adobe 楷体 Std R" panose="02020400000000000000" pitchFamily="18" charset="-122"/>
                <a:ea typeface="Adobe 楷体 Std R" panose="02020400000000000000" pitchFamily="18" charset="-122"/>
              </a:rPr>
              <a:t>通过客户端带宽选择码率很</a:t>
            </a:r>
            <a:r>
              <a:rPr kumimoji="1" lang="zh-CN" altLang="en-US" sz="2200" dirty="0" smtClean="0">
                <a:latin typeface="Adobe 楷体 Std R" panose="02020400000000000000" pitchFamily="18" charset="-122"/>
                <a:ea typeface="Adobe 楷体 Std R" panose="02020400000000000000" pitchFamily="18" charset="-122"/>
              </a:rPr>
              <a:t>困难</a:t>
            </a:r>
            <a:r>
              <a:rPr kumimoji="1" lang="zh-CN" altLang="en-US" sz="2200" dirty="0">
                <a:latin typeface="Adobe 楷体 Std R" panose="02020400000000000000" pitchFamily="18" charset="-122"/>
                <a:ea typeface="Adobe 楷体 Std R" panose="02020400000000000000" pitchFamily="18" charset="-122"/>
              </a:rPr>
              <a:t>，</a:t>
            </a:r>
            <a:r>
              <a:rPr kumimoji="1" lang="zh-CN" altLang="en-US" sz="2200" dirty="0" smtClean="0">
                <a:latin typeface="Adobe 楷体 Std R" panose="02020400000000000000" pitchFamily="18" charset="-122"/>
                <a:ea typeface="Adobe 楷体 Std R" panose="02020400000000000000" pitchFamily="18" charset="-122"/>
              </a:rPr>
              <a:t>多个</a:t>
            </a:r>
            <a:r>
              <a:rPr kumimoji="1" lang="en-US" altLang="zh-CN" sz="2200" dirty="0" smtClean="0">
                <a:latin typeface="Adobe 楷体 Std R" panose="02020400000000000000" pitchFamily="18" charset="-122"/>
                <a:ea typeface="Adobe 楷体 Std R" panose="02020400000000000000" pitchFamily="18" charset="-122"/>
              </a:rPr>
              <a:t>DASH</a:t>
            </a:r>
            <a:r>
              <a:rPr kumimoji="1" lang="zh-CN" altLang="en-US" sz="2200" dirty="0" smtClean="0">
                <a:latin typeface="Adobe 楷体 Std R" panose="02020400000000000000" pitchFamily="18" charset="-122"/>
                <a:ea typeface="Adobe 楷体 Std R" panose="02020400000000000000" pitchFamily="18" charset="-122"/>
              </a:rPr>
              <a:t>流竞争  码率振荡和螺旋下降现象</a:t>
            </a:r>
            <a:endParaRPr kumimoji="1" lang="en-US" altLang="zh-CN" sz="2200" dirty="0" smtClean="0">
              <a:latin typeface="Adobe 楷体 Std R" panose="02020400000000000000" pitchFamily="18" charset="-122"/>
              <a:ea typeface="Adobe 楷体 Std R" panose="02020400000000000000" pitchFamily="18" charset="-122"/>
            </a:endParaRPr>
          </a:p>
          <a:p>
            <a:pPr lvl="1"/>
            <a:endParaRPr kumimoji="1" lang="en-US" altLang="zh-CN" dirty="0"/>
          </a:p>
          <a:p>
            <a:pPr lvl="1"/>
            <a:endParaRPr kumimoji="1" lang="en-US" altLang="zh-CN" dirty="0" smtClean="0"/>
          </a:p>
          <a:p>
            <a:pPr lvl="1"/>
            <a:endParaRPr kumimoji="1" lang="en-US" altLang="zh-CN" dirty="0"/>
          </a:p>
          <a:p>
            <a:pPr lvl="1"/>
            <a:endParaRPr kumimoji="1" lang="en-US" altLang="zh-CN" dirty="0" smtClean="0"/>
          </a:p>
          <a:p>
            <a:pPr lvl="1"/>
            <a:endParaRPr kumimoji="1" lang="en-US" altLang="zh-CN" dirty="0"/>
          </a:p>
          <a:p>
            <a:pPr marL="320040" lvl="1" indent="0">
              <a:buNone/>
            </a:pPr>
            <a:endParaRPr kumimoji="1" lang="en-US" altLang="zh-CN" dirty="0" smtClean="0"/>
          </a:p>
        </p:txBody>
      </p:sp>
      <p:pic>
        <p:nvPicPr>
          <p:cNvPr id="4" name="图片 3"/>
          <p:cNvPicPr>
            <a:picLocks noChangeAspect="1"/>
          </p:cNvPicPr>
          <p:nvPr/>
        </p:nvPicPr>
        <p:blipFill>
          <a:blip r:embed="rId3"/>
          <a:stretch>
            <a:fillRect/>
          </a:stretch>
        </p:blipFill>
        <p:spPr>
          <a:xfrm>
            <a:off x="894123" y="3263900"/>
            <a:ext cx="3723555" cy="2806700"/>
          </a:xfrm>
          <a:prstGeom prst="rect">
            <a:avLst/>
          </a:prstGeom>
        </p:spPr>
      </p:pic>
      <p:pic>
        <p:nvPicPr>
          <p:cNvPr id="7" name="图片 6"/>
          <p:cNvPicPr>
            <a:picLocks noChangeAspect="1"/>
          </p:cNvPicPr>
          <p:nvPr/>
        </p:nvPicPr>
        <p:blipFill>
          <a:blip r:embed="rId4"/>
          <a:stretch>
            <a:fillRect/>
          </a:stretch>
        </p:blipFill>
        <p:spPr>
          <a:xfrm>
            <a:off x="4883150" y="3392487"/>
            <a:ext cx="3244850" cy="2549525"/>
          </a:xfrm>
          <a:prstGeom prst="rect">
            <a:avLst/>
          </a:prstGeom>
        </p:spPr>
      </p:pic>
    </p:spTree>
    <p:extLst>
      <p:ext uri="{BB962C8B-B14F-4D97-AF65-F5344CB8AC3E}">
        <p14:creationId xmlns:p14="http://schemas.microsoft.com/office/powerpoint/2010/main" val="14387844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676400" y="274638"/>
            <a:ext cx="7772400" cy="1143000"/>
          </a:xfrm>
        </p:spPr>
        <p:txBody>
          <a:bodyPr>
            <a:normAutofit/>
          </a:bodyPr>
          <a:lstStyle/>
          <a:p>
            <a:r>
              <a:rPr kumimoji="1" lang="zh-CN" altLang="en-US" sz="3200" dirty="0" smtClean="0">
                <a:latin typeface="Adobe 楷体 Std R" panose="02020400000000000000" pitchFamily="18" charset="-122"/>
                <a:ea typeface="Adobe 楷体 Std R" panose="02020400000000000000" pitchFamily="18" charset="-122"/>
              </a:rPr>
              <a:t>多</a:t>
            </a:r>
            <a:r>
              <a:rPr kumimoji="1" lang="en-US" altLang="zh-CN" sz="3200" dirty="0" smtClean="0">
                <a:latin typeface="Adobe 楷体 Std R" panose="02020400000000000000" pitchFamily="18" charset="-122"/>
                <a:ea typeface="Adobe 楷体 Std R" panose="02020400000000000000" pitchFamily="18" charset="-122"/>
              </a:rPr>
              <a:t>CDN</a:t>
            </a:r>
            <a:r>
              <a:rPr kumimoji="1" lang="zh-CN" altLang="en-US" sz="3200" dirty="0" smtClean="0">
                <a:latin typeface="Adobe 楷体 Std R" panose="02020400000000000000" pitchFamily="18" charset="-122"/>
                <a:ea typeface="Adobe 楷体 Std R" panose="02020400000000000000" pitchFamily="18" charset="-122"/>
              </a:rPr>
              <a:t>自适应流媒体分发主要问题</a:t>
            </a:r>
            <a:endParaRPr kumimoji="1" lang="en-US" altLang="zh-CN" sz="32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425450" y="1879600"/>
            <a:ext cx="7772400" cy="4724400"/>
          </a:xfrm>
        </p:spPr>
        <p:txBody>
          <a:bodyPr>
            <a:normAutofit/>
          </a:bodyPr>
          <a:lstStyle/>
          <a:p>
            <a:pPr>
              <a:buClr>
                <a:srgbClr val="C00000"/>
              </a:buClr>
            </a:pPr>
            <a:r>
              <a:rPr kumimoji="1" lang="zh-CN" altLang="en-US" sz="2400" dirty="0" smtClean="0">
                <a:latin typeface="Adobe 楷体 Std R" panose="02020400000000000000" pitchFamily="18" charset="-122"/>
                <a:ea typeface="Adobe 楷体 Std R" panose="02020400000000000000" pitchFamily="18" charset="-122"/>
              </a:rPr>
              <a:t>系统整体资源优化问题：分发和转码</a:t>
            </a:r>
            <a:endParaRPr kumimoji="1" lang="en-US" altLang="zh-CN" sz="2400" dirty="0" smtClean="0">
              <a:latin typeface="Adobe 楷体 Std R" panose="02020400000000000000" pitchFamily="18" charset="-122"/>
              <a:ea typeface="Adobe 楷体 Std R" panose="02020400000000000000" pitchFamily="18" charset="-122"/>
            </a:endParaRPr>
          </a:p>
          <a:p>
            <a:pPr lvl="1">
              <a:buClr>
                <a:srgbClr val="C00000"/>
              </a:buClr>
            </a:pPr>
            <a:r>
              <a:rPr kumimoji="1" lang="zh-CN" altLang="en-US" sz="2200" dirty="0" smtClean="0">
                <a:latin typeface="Adobe 楷体 Std R" panose="02020400000000000000" pitchFamily="18" charset="-122"/>
                <a:ea typeface="Adobe 楷体 Std R" panose="02020400000000000000" pitchFamily="18" charset="-122"/>
              </a:rPr>
              <a:t>传统自适应码率服务方法，分别进行视频的转码和分发</a:t>
            </a:r>
            <a:endParaRPr kumimoji="1" lang="en-US" altLang="zh-CN" sz="2200" dirty="0" smtClean="0">
              <a:latin typeface="Adobe 楷体 Std R" panose="02020400000000000000" pitchFamily="18" charset="-122"/>
              <a:ea typeface="Adobe 楷体 Std R" panose="02020400000000000000" pitchFamily="18" charset="-122"/>
            </a:endParaRPr>
          </a:p>
          <a:p>
            <a:pPr lvl="2">
              <a:buClr>
                <a:srgbClr val="C00000"/>
              </a:buClr>
            </a:pPr>
            <a:r>
              <a:rPr kumimoji="1" lang="zh-CN" altLang="en-US" sz="2200" dirty="0" smtClean="0">
                <a:latin typeface="Adobe 楷体 Std R" panose="02020400000000000000" pitchFamily="18" charset="-122"/>
                <a:ea typeface="Adobe 楷体 Std R" panose="02020400000000000000" pitchFamily="18" charset="-122"/>
              </a:rPr>
              <a:t>固定数量的转码版本  小码率集合  细粒度的   选择合适的码率</a:t>
            </a:r>
            <a:endParaRPr kumimoji="1" lang="en-US" altLang="zh-CN" sz="2200" dirty="0">
              <a:latin typeface="Adobe 楷体 Std R" panose="02020400000000000000" pitchFamily="18" charset="-122"/>
              <a:ea typeface="Adobe 楷体 Std R" panose="02020400000000000000" pitchFamily="18" charset="-122"/>
            </a:endParaRPr>
          </a:p>
          <a:p>
            <a:pPr lvl="2">
              <a:buClr>
                <a:srgbClr val="C00000"/>
              </a:buClr>
            </a:pPr>
            <a:r>
              <a:rPr kumimoji="1" lang="zh-CN" altLang="en-US" sz="2200" dirty="0" smtClean="0">
                <a:latin typeface="Adobe 楷体 Std R" panose="02020400000000000000" pitchFamily="18" charset="-122"/>
                <a:ea typeface="Adobe 楷体 Std R" panose="02020400000000000000" pitchFamily="18" charset="-122"/>
              </a:rPr>
              <a:t>视频版本数量增加 版本流行度不均匀 预转码浪费</a:t>
            </a:r>
            <a:endParaRPr kumimoji="1" lang="en-US" altLang="zh-CN" sz="2200" dirty="0" smtClean="0">
              <a:latin typeface="Adobe 楷体 Std R" panose="02020400000000000000" pitchFamily="18" charset="-122"/>
              <a:ea typeface="Adobe 楷体 Std R" panose="02020400000000000000" pitchFamily="18" charset="-122"/>
            </a:endParaRPr>
          </a:p>
          <a:p>
            <a:pPr lvl="2">
              <a:buClr>
                <a:srgbClr val="C00000"/>
              </a:buClr>
            </a:pPr>
            <a:r>
              <a:rPr kumimoji="1" lang="zh-CN" altLang="en-US" sz="2200" dirty="0" smtClean="0">
                <a:latin typeface="Adobe 楷体 Std R" panose="02020400000000000000" pitchFamily="18" charset="-122"/>
                <a:ea typeface="Adobe 楷体 Std R" panose="02020400000000000000" pitchFamily="18" charset="-122"/>
              </a:rPr>
              <a:t>同质化服务  视频码率与用户</a:t>
            </a:r>
            <a:r>
              <a:rPr kumimoji="1" lang="en-US" altLang="zh-CN" sz="2200" dirty="0" smtClean="0">
                <a:latin typeface="Adobe 楷体 Std R" panose="02020400000000000000" pitchFamily="18" charset="-122"/>
                <a:ea typeface="Adobe 楷体 Std R" panose="02020400000000000000" pitchFamily="18" charset="-122"/>
              </a:rPr>
              <a:t>-</a:t>
            </a:r>
            <a:r>
              <a:rPr kumimoji="1" lang="zh-CN" altLang="en-US" sz="2200" dirty="0" smtClean="0">
                <a:latin typeface="Adobe 楷体 Std R" panose="02020400000000000000" pitchFamily="18" charset="-122"/>
                <a:ea typeface="Adobe 楷体 Std R" panose="02020400000000000000" pitchFamily="18" charset="-122"/>
              </a:rPr>
              <a:t>服务器带宽不匹配</a:t>
            </a:r>
            <a:endParaRPr kumimoji="1" lang="en-US" altLang="zh-CN" sz="2200" dirty="0">
              <a:latin typeface="Adobe 楷体 Std R" panose="02020400000000000000" pitchFamily="18" charset="-122"/>
              <a:ea typeface="Adobe 楷体 Std R" panose="02020400000000000000" pitchFamily="18" charset="-122"/>
            </a:endParaRPr>
          </a:p>
          <a:p>
            <a:pPr lvl="1"/>
            <a:endParaRPr lang="en-US" altLang="zh-CN" dirty="0" smtClean="0"/>
          </a:p>
        </p:txBody>
      </p:sp>
    </p:spTree>
    <p:extLst>
      <p:ext uri="{BB962C8B-B14F-4D97-AF65-F5344CB8AC3E}">
        <p14:creationId xmlns:p14="http://schemas.microsoft.com/office/powerpoint/2010/main" val="29444065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55750" y="285752"/>
            <a:ext cx="6292850" cy="1325563"/>
          </a:xfrm>
        </p:spPr>
        <p:txBody>
          <a:bodyPr>
            <a:normAutofit/>
          </a:bodyPr>
          <a:lstStyle/>
          <a:p>
            <a:r>
              <a:rPr kumimoji="1" lang="zh-CN" altLang="en-US" sz="4400" dirty="0" smtClean="0">
                <a:latin typeface="Adobe 楷体 Std R" panose="02020400000000000000" pitchFamily="18" charset="-122"/>
                <a:ea typeface="Adobe 楷体 Std R" panose="02020400000000000000" pitchFamily="18" charset="-122"/>
              </a:rPr>
              <a:t>内容提要</a:t>
            </a:r>
            <a:endParaRPr kumimoji="1" lang="zh-CN" altLang="en-US" sz="44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514350" y="1357315"/>
            <a:ext cx="7886700" cy="4883150"/>
          </a:xfrm>
        </p:spPr>
        <p:txBody>
          <a:bodyPr>
            <a:noAutofit/>
          </a:bodyPr>
          <a:lstStyle/>
          <a:p>
            <a:pPr>
              <a:buClr>
                <a:srgbClr val="C00000"/>
              </a:buClr>
            </a:pPr>
            <a:r>
              <a:rPr kumimoji="1" lang="zh-CN" altLang="en-US" sz="3200" dirty="0">
                <a:solidFill>
                  <a:schemeClr val="bg1">
                    <a:lumMod val="75000"/>
                  </a:schemeClr>
                </a:solidFill>
                <a:latin typeface="Adobe 楷体 Std R" panose="02020400000000000000" pitchFamily="18" charset="-122"/>
                <a:ea typeface="Adobe 楷体 Std R" panose="02020400000000000000" pitchFamily="18" charset="-122"/>
              </a:rPr>
              <a:t>选题</a:t>
            </a:r>
            <a:r>
              <a:rPr kumimoji="1" lang="zh-CN" altLang="en-US" sz="3200" dirty="0" smtClean="0">
                <a:solidFill>
                  <a:schemeClr val="bg1">
                    <a:lumMod val="75000"/>
                  </a:schemeClr>
                </a:solidFill>
                <a:latin typeface="Adobe 楷体 Std R" panose="02020400000000000000" pitchFamily="18" charset="-122"/>
                <a:ea typeface="Adobe 楷体 Std R" panose="02020400000000000000" pitchFamily="18" charset="-122"/>
              </a:rPr>
              <a:t>背景和意义</a:t>
            </a:r>
            <a:endParaRPr kumimoji="1" lang="en-US" altLang="zh-CN" sz="3200" dirty="0" smtClean="0">
              <a:solidFill>
                <a:schemeClr val="bg1">
                  <a:lumMod val="75000"/>
                </a:schemeClr>
              </a:solidFill>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latin typeface="Adobe 楷体 Std R" panose="02020400000000000000" pitchFamily="18" charset="-122"/>
                <a:ea typeface="Adobe 楷体 Std R" panose="02020400000000000000" pitchFamily="18" charset="-122"/>
              </a:rPr>
              <a:t>国内外研究现状</a:t>
            </a:r>
            <a:endParaRPr kumimoji="1" lang="en-US" altLang="zh-CN" sz="3200" dirty="0" smtClean="0">
              <a:latin typeface="Adobe 楷体 Std R" panose="02020400000000000000" pitchFamily="18" charset="-122"/>
              <a:ea typeface="Adobe 楷体 Std R" panose="02020400000000000000" pitchFamily="18" charset="-122"/>
            </a:endParaRPr>
          </a:p>
          <a:p>
            <a:pPr lvl="1">
              <a:buClr>
                <a:srgbClr val="C00000"/>
              </a:buClr>
            </a:pPr>
            <a:r>
              <a:rPr kumimoji="1" lang="zh-CN" altLang="en-US" sz="2400" dirty="0" smtClean="0">
                <a:latin typeface="Adobe 楷体 Std R" panose="02020400000000000000" pitchFamily="18" charset="-122"/>
                <a:ea typeface="Adobe 楷体 Std R" panose="02020400000000000000" pitchFamily="18" charset="-122"/>
              </a:rPr>
              <a:t>多</a:t>
            </a:r>
            <a:r>
              <a:rPr kumimoji="1" lang="en-US" altLang="zh-CN" sz="2400" dirty="0" smtClean="0">
                <a:latin typeface="Adobe 楷体 Std R" panose="02020400000000000000" pitchFamily="18" charset="-122"/>
                <a:ea typeface="Adobe 楷体 Std R" panose="02020400000000000000" pitchFamily="18" charset="-122"/>
              </a:rPr>
              <a:t>CDN</a:t>
            </a:r>
            <a:r>
              <a:rPr kumimoji="1" lang="zh-CN" altLang="en-US" sz="2400" dirty="0" smtClean="0">
                <a:latin typeface="Adobe 楷体 Std R" panose="02020400000000000000" pitchFamily="18" charset="-122"/>
                <a:ea typeface="Adobe 楷体 Std R" panose="02020400000000000000" pitchFamily="18" charset="-122"/>
              </a:rPr>
              <a:t>下的内容部署</a:t>
            </a:r>
            <a:endParaRPr kumimoji="1" lang="en-US" altLang="zh-CN" sz="2400" dirty="0" smtClean="0">
              <a:latin typeface="Adobe 楷体 Std R" panose="02020400000000000000" pitchFamily="18" charset="-122"/>
              <a:ea typeface="Adobe 楷体 Std R" panose="02020400000000000000" pitchFamily="18" charset="-122"/>
            </a:endParaRPr>
          </a:p>
          <a:p>
            <a:pPr lvl="1">
              <a:buClr>
                <a:srgbClr val="C00000"/>
              </a:buClr>
            </a:pPr>
            <a:r>
              <a:rPr kumimoji="1" lang="zh-CN" altLang="en-US" sz="2400" dirty="0">
                <a:latin typeface="Adobe 楷体 Std R" panose="02020400000000000000" pitchFamily="18" charset="-122"/>
                <a:ea typeface="Adobe 楷体 Std R" panose="02020400000000000000" pitchFamily="18" charset="-122"/>
              </a:rPr>
              <a:t>多</a:t>
            </a:r>
            <a:r>
              <a:rPr kumimoji="1" lang="en-US" altLang="zh-CN" sz="2400" dirty="0">
                <a:latin typeface="Adobe 楷体 Std R" panose="02020400000000000000" pitchFamily="18" charset="-122"/>
                <a:ea typeface="Adobe 楷体 Std R" panose="02020400000000000000" pitchFamily="18" charset="-122"/>
              </a:rPr>
              <a:t>CDN</a:t>
            </a:r>
            <a:r>
              <a:rPr kumimoji="1" lang="zh-CN" altLang="en-US" sz="2400" dirty="0">
                <a:latin typeface="Adobe 楷体 Std R" panose="02020400000000000000" pitchFamily="18" charset="-122"/>
                <a:ea typeface="Adobe 楷体 Std R" panose="02020400000000000000" pitchFamily="18" charset="-122"/>
              </a:rPr>
              <a:t>下的服务</a:t>
            </a:r>
            <a:r>
              <a:rPr kumimoji="1" lang="zh-CN" altLang="en-US" sz="2400" dirty="0" smtClean="0">
                <a:latin typeface="Adobe 楷体 Std R" panose="02020400000000000000" pitchFamily="18" charset="-122"/>
                <a:ea typeface="Adobe 楷体 Std R" panose="02020400000000000000" pitchFamily="18" charset="-122"/>
              </a:rPr>
              <a:t>节点选择</a:t>
            </a:r>
            <a:endParaRPr kumimoji="1" lang="en-US" altLang="zh-CN" sz="2400" dirty="0" smtClean="0">
              <a:latin typeface="Adobe 楷体 Std R" panose="02020400000000000000" pitchFamily="18" charset="-122"/>
              <a:ea typeface="Adobe 楷体 Std R" panose="02020400000000000000" pitchFamily="18" charset="-122"/>
            </a:endParaRPr>
          </a:p>
          <a:p>
            <a:pPr lvl="1">
              <a:buClr>
                <a:srgbClr val="C00000"/>
              </a:buClr>
            </a:pPr>
            <a:r>
              <a:rPr kumimoji="1" lang="en-US" altLang="zh-CN" sz="2400" dirty="0" smtClean="0">
                <a:latin typeface="Adobe 楷体 Std R" panose="02020400000000000000" pitchFamily="18" charset="-122"/>
                <a:ea typeface="Adobe 楷体 Std R" panose="02020400000000000000" pitchFamily="18" charset="-122"/>
              </a:rPr>
              <a:t> DASH</a:t>
            </a:r>
            <a:r>
              <a:rPr kumimoji="1" lang="zh-CN" altLang="en-US" sz="2400" dirty="0" smtClean="0">
                <a:latin typeface="Adobe 楷体 Std R" panose="02020400000000000000" pitchFamily="18" charset="-122"/>
                <a:ea typeface="Adobe 楷体 Std R" panose="02020400000000000000" pitchFamily="18" charset="-122"/>
              </a:rPr>
              <a:t>动态码率选择</a:t>
            </a:r>
            <a:endParaRPr kumimoji="1" lang="en-US" altLang="zh-CN" sz="2400" dirty="0" smtClean="0">
              <a:latin typeface="Adobe 楷体 Std R" panose="02020400000000000000" pitchFamily="18" charset="-122"/>
              <a:ea typeface="Adobe 楷体 Std R" panose="02020400000000000000" pitchFamily="18" charset="-122"/>
            </a:endParaRPr>
          </a:p>
          <a:p>
            <a:pPr lvl="1">
              <a:buClr>
                <a:srgbClr val="C00000"/>
              </a:buClr>
            </a:pPr>
            <a:r>
              <a:rPr kumimoji="1" lang="zh-CN" altLang="en-US" sz="2400" dirty="0" smtClean="0">
                <a:latin typeface="Adobe 楷体 Std R" panose="02020400000000000000" pitchFamily="18" charset="-122"/>
                <a:ea typeface="Adobe 楷体 Std R" panose="02020400000000000000" pitchFamily="18" charset="-122"/>
              </a:rPr>
              <a:t>自适应流媒体的计算与网络资源优化</a:t>
            </a:r>
            <a:endParaRPr kumimoji="1" lang="en-US" altLang="zh-CN" sz="2400" dirty="0" smtClean="0">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solidFill>
                  <a:schemeClr val="bg1">
                    <a:lumMod val="75000"/>
                  </a:schemeClr>
                </a:solidFill>
                <a:latin typeface="Adobe 楷体 Std R" panose="02020400000000000000" pitchFamily="18" charset="-122"/>
                <a:ea typeface="Adobe 楷体 Std R" panose="02020400000000000000" pitchFamily="18" charset="-122"/>
              </a:rPr>
              <a:t>拟研究内容与研究策略</a:t>
            </a:r>
            <a:endParaRPr kumimoji="1" lang="en-US" altLang="zh-CN" sz="3200" dirty="0" smtClean="0">
              <a:solidFill>
                <a:schemeClr val="bg1">
                  <a:lumMod val="75000"/>
                </a:schemeClr>
              </a:solidFill>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solidFill>
                  <a:schemeClr val="bg1">
                    <a:lumMod val="75000"/>
                  </a:schemeClr>
                </a:solidFill>
                <a:latin typeface="Adobe 楷体 Std R" panose="02020400000000000000" pitchFamily="18" charset="-122"/>
                <a:ea typeface="Adobe 楷体 Std R" panose="02020400000000000000" pitchFamily="18" charset="-122"/>
              </a:rPr>
              <a:t>研究特色</a:t>
            </a:r>
            <a:endParaRPr kumimoji="1" lang="en-US" altLang="zh-CN" sz="3200" dirty="0" smtClean="0">
              <a:solidFill>
                <a:schemeClr val="bg1">
                  <a:lumMod val="75000"/>
                </a:schemeClr>
              </a:solidFill>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solidFill>
                  <a:schemeClr val="bg1">
                    <a:lumMod val="75000"/>
                  </a:schemeClr>
                </a:solidFill>
                <a:latin typeface="Adobe 楷体 Std R" panose="02020400000000000000" pitchFamily="18" charset="-122"/>
                <a:ea typeface="Adobe 楷体 Std R" panose="02020400000000000000" pitchFamily="18" charset="-122"/>
              </a:rPr>
              <a:t>论文发表与承担课题</a:t>
            </a:r>
            <a:endParaRPr kumimoji="1" lang="en-US" altLang="zh-CN" sz="3200" dirty="0" smtClean="0">
              <a:solidFill>
                <a:schemeClr val="bg1">
                  <a:lumMod val="75000"/>
                </a:schemeClr>
              </a:solidFill>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solidFill>
                  <a:schemeClr val="bg1">
                    <a:lumMod val="75000"/>
                  </a:schemeClr>
                </a:solidFill>
                <a:latin typeface="Adobe 楷体 Std R" panose="02020400000000000000" pitchFamily="18" charset="-122"/>
                <a:ea typeface="Adobe 楷体 Std R" panose="02020400000000000000" pitchFamily="18" charset="-122"/>
              </a:rPr>
              <a:t>研究计划</a:t>
            </a:r>
            <a:endParaRPr kumimoji="1" lang="zh-CN" altLang="en-US" sz="3200" dirty="0">
              <a:solidFill>
                <a:schemeClr val="bg1">
                  <a:lumMod val="75000"/>
                </a:schemeClr>
              </a:solidFill>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15855537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85900" y="508000"/>
            <a:ext cx="5727700" cy="1170642"/>
          </a:xfrm>
        </p:spPr>
        <p:txBody>
          <a:bodyPr>
            <a:normAutofit fontScale="90000"/>
          </a:bodyPr>
          <a:lstStyle/>
          <a:p>
            <a:pPr lvl="1" algn="l" rtl="0">
              <a:spcBef>
                <a:spcPct val="0"/>
              </a:spcBef>
            </a:pPr>
            <a:r>
              <a:rPr kumimoji="1" lang="en-US" altLang="zh-CN" dirty="0" smtClean="0"/>
              <a:t/>
            </a:r>
            <a:br>
              <a:rPr kumimoji="1" lang="en-US" altLang="zh-CN" dirty="0" smtClean="0"/>
            </a:br>
            <a:r>
              <a:rPr kumimoji="1" lang="zh-CN" altLang="en-US" sz="3600" kern="1200" dirty="0">
                <a:latin typeface="Adobe 楷体 Std R" panose="02020400000000000000" pitchFamily="18" charset="-122"/>
                <a:ea typeface="Adobe 楷体 Std R" panose="02020400000000000000" pitchFamily="18" charset="-122"/>
                <a:cs typeface="+mj-cs"/>
              </a:rPr>
              <a:t>多</a:t>
            </a:r>
            <a:r>
              <a:rPr kumimoji="1" lang="en-US" altLang="zh-CN" sz="3600" kern="1200" dirty="0">
                <a:latin typeface="Adobe 楷体 Std R" panose="02020400000000000000" pitchFamily="18" charset="-122"/>
                <a:ea typeface="Adobe 楷体 Std R" panose="02020400000000000000" pitchFamily="18" charset="-122"/>
                <a:cs typeface="+mj-cs"/>
              </a:rPr>
              <a:t>CDN</a:t>
            </a:r>
            <a:r>
              <a:rPr kumimoji="1" lang="zh-CN" altLang="en-US" sz="3600" kern="1200" dirty="0">
                <a:latin typeface="Adobe 楷体 Std R" panose="02020400000000000000" pitchFamily="18" charset="-122"/>
                <a:ea typeface="Adobe 楷体 Std R" panose="02020400000000000000" pitchFamily="18" charset="-122"/>
                <a:cs typeface="+mj-cs"/>
              </a:rPr>
              <a:t>下的内容部署</a:t>
            </a:r>
            <a:r>
              <a:rPr kumimoji="1" lang="en-US" altLang="zh-CN" sz="3600" kern="1200" dirty="0">
                <a:latin typeface="Adobe 楷体 Std R" panose="02020400000000000000" pitchFamily="18" charset="-122"/>
                <a:ea typeface="Adobe 楷体 Std R" panose="02020400000000000000" pitchFamily="18" charset="-122"/>
                <a:cs typeface="+mj-cs"/>
              </a:rPr>
              <a:t/>
            </a:r>
            <a:br>
              <a:rPr kumimoji="1" lang="en-US" altLang="zh-CN" sz="3600" kern="1200" dirty="0">
                <a:latin typeface="Adobe 楷体 Std R" panose="02020400000000000000" pitchFamily="18" charset="-122"/>
                <a:ea typeface="Adobe 楷体 Std R" panose="02020400000000000000" pitchFamily="18" charset="-122"/>
                <a:cs typeface="+mj-cs"/>
              </a:rPr>
            </a:br>
            <a:endParaRPr kumimoji="1" lang="zh-CN" altLang="en-US" sz="3600" kern="1200" dirty="0">
              <a:latin typeface="Adobe 楷体 Std R" panose="02020400000000000000" pitchFamily="18" charset="-122"/>
              <a:ea typeface="Adobe 楷体 Std R" panose="02020400000000000000" pitchFamily="18" charset="-122"/>
              <a:cs typeface="+mj-cs"/>
            </a:endParaRPr>
          </a:p>
        </p:txBody>
      </p:sp>
      <p:sp>
        <p:nvSpPr>
          <p:cNvPr id="3" name="内容占位符 2"/>
          <p:cNvSpPr>
            <a:spLocks noGrp="1"/>
          </p:cNvSpPr>
          <p:nvPr>
            <p:ph idx="1"/>
          </p:nvPr>
        </p:nvSpPr>
        <p:spPr>
          <a:xfrm>
            <a:off x="457200" y="1731684"/>
            <a:ext cx="8229600" cy="4567518"/>
          </a:xfrm>
        </p:spPr>
        <p:txBody>
          <a:bodyPr>
            <a:normAutofit/>
          </a:bodyPr>
          <a:lstStyle/>
          <a:p>
            <a:pPr marL="182880" lvl="1">
              <a:buClr>
                <a:srgbClr val="C00000"/>
              </a:buClr>
            </a:pPr>
            <a:r>
              <a:rPr kumimoji="1" lang="zh-CN" altLang="en-US" sz="2400" dirty="0" smtClean="0">
                <a:latin typeface="Adobe 楷体 Std R" panose="02020400000000000000" pitchFamily="18" charset="-122"/>
                <a:ea typeface="Adobe 楷体 Std R" panose="02020400000000000000" pitchFamily="18" charset="-122"/>
              </a:rPr>
              <a:t>性能提升</a:t>
            </a:r>
            <a:endParaRPr kumimoji="1" lang="en-US" altLang="zh-CN" sz="2400" dirty="0" smtClean="0">
              <a:latin typeface="Adobe 楷体 Std R" panose="02020400000000000000" pitchFamily="18" charset="-122"/>
              <a:ea typeface="Adobe 楷体 Std R" panose="02020400000000000000" pitchFamily="18" charset="-122"/>
            </a:endParaRPr>
          </a:p>
          <a:p>
            <a:pPr marL="582930" lvl="2">
              <a:buClr>
                <a:srgbClr val="C00000"/>
              </a:buClr>
            </a:pPr>
            <a:r>
              <a:rPr kumimoji="1" lang="en-US" altLang="zh-CN" dirty="0" smtClean="0">
                <a:latin typeface="Adobe 楷体 Std R" panose="02020400000000000000" pitchFamily="18" charset="-122"/>
                <a:ea typeface="Adobe 楷体 Std R" panose="02020400000000000000" pitchFamily="18" charset="-122"/>
              </a:rPr>
              <a:t>Netflix</a:t>
            </a:r>
            <a:r>
              <a:rPr kumimoji="1" lang="zh-CN" altLang="en-US" dirty="0" smtClean="0">
                <a:latin typeface="Adobe 楷体 Std R" panose="02020400000000000000" pitchFamily="18" charset="-122"/>
                <a:ea typeface="Adobe 楷体 Std R" panose="02020400000000000000" pitchFamily="18" charset="-122"/>
              </a:rPr>
              <a:t>采用数据中心和</a:t>
            </a:r>
            <a:r>
              <a:rPr kumimoji="1" lang="en-US" altLang="zh-CN" dirty="0" smtClean="0">
                <a:latin typeface="Adobe 楷体 Std R" panose="02020400000000000000" pitchFamily="18" charset="-122"/>
                <a:ea typeface="Adobe 楷体 Std R" panose="02020400000000000000" pitchFamily="18" charset="-122"/>
              </a:rPr>
              <a:t>CDN</a:t>
            </a:r>
            <a:r>
              <a:rPr kumimoji="1" lang="zh-CN" altLang="en-US" dirty="0" smtClean="0">
                <a:latin typeface="Adobe 楷体 Std R" panose="02020400000000000000" pitchFamily="18" charset="-122"/>
                <a:ea typeface="Adobe 楷体 Std R" panose="02020400000000000000" pitchFamily="18" charset="-122"/>
              </a:rPr>
              <a:t>的混合分发方式的性能提升</a:t>
            </a:r>
            <a:r>
              <a:rPr lang="en-US" altLang="zh-CN" dirty="0" smtClean="0">
                <a:latin typeface="楷体" panose="02010609060101010101" pitchFamily="49" charset="-122"/>
                <a:ea typeface="楷体" panose="02010609060101010101" pitchFamily="49" charset="-122"/>
              </a:rPr>
              <a:t>[INFOCOM </a:t>
            </a:r>
            <a:r>
              <a:rPr lang="en-US" altLang="zh-CN" dirty="0">
                <a:latin typeface="楷体" panose="02010609060101010101" pitchFamily="49" charset="-122"/>
                <a:ea typeface="楷体" panose="02010609060101010101" pitchFamily="49" charset="-122"/>
              </a:rPr>
              <a:t>2012</a:t>
            </a:r>
            <a:r>
              <a:rPr lang="en-US" altLang="zh-CN" dirty="0" smtClean="0">
                <a:latin typeface="楷体" panose="02010609060101010101" pitchFamily="49" charset="-122"/>
                <a:ea typeface="楷体" panose="02010609060101010101" pitchFamily="49" charset="-122"/>
              </a:rPr>
              <a:t>]</a:t>
            </a:r>
          </a:p>
          <a:p>
            <a:pPr marL="182880" lvl="1">
              <a:buClr>
                <a:srgbClr val="C00000"/>
              </a:buClr>
            </a:pPr>
            <a:r>
              <a:rPr kumimoji="1" lang="zh-CN" altLang="en-US" dirty="0" smtClean="0">
                <a:latin typeface="楷体" panose="02010609060101010101" pitchFamily="49" charset="-122"/>
                <a:ea typeface="楷体" panose="02010609060101010101" pitchFamily="49" charset="-122"/>
              </a:rPr>
              <a:t>权衡成本与用户体验</a:t>
            </a:r>
            <a:r>
              <a:rPr kumimoji="1" lang="en-US" altLang="zh-CN" dirty="0" smtClean="0">
                <a:latin typeface="楷体" panose="02010609060101010101" pitchFamily="49" charset="-122"/>
                <a:ea typeface="楷体" panose="02010609060101010101" pitchFamily="49" charset="-122"/>
              </a:rPr>
              <a:t>	</a:t>
            </a:r>
            <a:endParaRPr kumimoji="1" lang="en-US" altLang="zh-CN" dirty="0" smtClean="0">
              <a:latin typeface="Adobe 楷体 Std R" panose="02020400000000000000" pitchFamily="18" charset="-122"/>
              <a:ea typeface="Adobe 楷体 Std R" panose="02020400000000000000" pitchFamily="18" charset="-122"/>
            </a:endParaRPr>
          </a:p>
          <a:p>
            <a:pPr marL="582930" lvl="2">
              <a:buClr>
                <a:srgbClr val="C00000"/>
              </a:buClr>
            </a:pPr>
            <a:r>
              <a:rPr kumimoji="1" lang="zh-CN" altLang="en-US" dirty="0">
                <a:latin typeface="Adobe 楷体 Std R" panose="02020400000000000000" pitchFamily="18" charset="-122"/>
                <a:ea typeface="Adobe 楷体 Std R" panose="02020400000000000000" pitchFamily="18" charset="-122"/>
              </a:rPr>
              <a:t>不同区域</a:t>
            </a:r>
            <a:r>
              <a:rPr kumimoji="1" lang="en-US" altLang="zh-CN" dirty="0">
                <a:latin typeface="Adobe 楷体 Std R" panose="02020400000000000000" pitchFamily="18" charset="-122"/>
                <a:ea typeface="Adobe 楷体 Std R" panose="02020400000000000000" pitchFamily="18" charset="-122"/>
              </a:rPr>
              <a:t>CDN</a:t>
            </a:r>
            <a:r>
              <a:rPr kumimoji="1" lang="zh-CN" altLang="en-US" dirty="0">
                <a:latin typeface="Adobe 楷体 Std R" panose="02020400000000000000" pitchFamily="18" charset="-122"/>
                <a:ea typeface="Adobe 楷体 Std R" panose="02020400000000000000" pitchFamily="18" charset="-122"/>
              </a:rPr>
              <a:t>成本不同</a:t>
            </a:r>
            <a:r>
              <a:rPr kumimoji="1" lang="zh-CN" altLang="en-US" dirty="0" smtClean="0">
                <a:latin typeface="Adobe 楷体 Std R" panose="02020400000000000000" pitchFamily="18" charset="-122"/>
                <a:ea typeface="Adobe 楷体 Std R" panose="02020400000000000000" pitchFamily="18" charset="-122"/>
              </a:rPr>
              <a:t>的凸包极值算法</a:t>
            </a:r>
            <a:r>
              <a:rPr lang="en-US" altLang="zh-CN" dirty="0">
                <a:latin typeface="楷体" panose="02010609060101010101" pitchFamily="49" charset="-122"/>
                <a:ea typeface="楷体" panose="02010609060101010101" pitchFamily="49" charset="-122"/>
              </a:rPr>
              <a:t>[SIGCOMM 2012]</a:t>
            </a:r>
          </a:p>
          <a:p>
            <a:pPr marL="582930" lvl="2">
              <a:buClr>
                <a:srgbClr val="C00000"/>
              </a:buClr>
            </a:pPr>
            <a:r>
              <a:rPr kumimoji="1" lang="zh-CN" altLang="en-US" dirty="0">
                <a:latin typeface="Adobe 楷体 Std R" panose="02020400000000000000" pitchFamily="18" charset="-122"/>
                <a:ea typeface="Adobe 楷体 Std R" panose="02020400000000000000" pitchFamily="18" charset="-122"/>
              </a:rPr>
              <a:t>云</a:t>
            </a:r>
            <a:r>
              <a:rPr kumimoji="1" lang="zh-CN" altLang="en-US" dirty="0" smtClean="0">
                <a:latin typeface="Adobe 楷体 Std R" panose="02020400000000000000" pitchFamily="18" charset="-122"/>
                <a:ea typeface="Adobe 楷体 Std R" panose="02020400000000000000" pitchFamily="18" charset="-122"/>
              </a:rPr>
              <a:t>平台不同虚拟机的动态购买资源和部署内容 </a:t>
            </a:r>
            <a:r>
              <a:rPr lang="en-US" altLang="zh-CN" dirty="0" smtClean="0">
                <a:latin typeface="楷体" panose="02010609060101010101" pitchFamily="49" charset="-122"/>
                <a:ea typeface="楷体" panose="02010609060101010101" pitchFamily="49" charset="-122"/>
              </a:rPr>
              <a:t>[TCSVT 2013]</a:t>
            </a:r>
            <a:endParaRPr lang="en-US" altLang="zh-CN" dirty="0">
              <a:latin typeface="楷体" panose="02010609060101010101" pitchFamily="49" charset="-122"/>
              <a:ea typeface="楷体" panose="02010609060101010101" pitchFamily="49" charset="-122"/>
            </a:endParaRPr>
          </a:p>
          <a:p>
            <a:pPr marL="582930" lvl="2">
              <a:buClr>
                <a:srgbClr val="C00000"/>
              </a:buClr>
            </a:pPr>
            <a:endParaRPr kumimoji="1" lang="en-US" altLang="zh-CN" dirty="0" smtClean="0">
              <a:latin typeface="Adobe 楷体 Std R" panose="02020400000000000000" pitchFamily="18" charset="-122"/>
              <a:ea typeface="Adobe 楷体 Std R" panose="02020400000000000000" pitchFamily="18" charset="-122"/>
            </a:endParaRPr>
          </a:p>
        </p:txBody>
      </p:sp>
      <p:sp>
        <p:nvSpPr>
          <p:cNvPr id="4" name="圆角矩形 3"/>
          <p:cNvSpPr/>
          <p:nvPr/>
        </p:nvSpPr>
        <p:spPr>
          <a:xfrm>
            <a:off x="758732" y="4666500"/>
            <a:ext cx="7242268" cy="104411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lvl="1"/>
            <a:r>
              <a:rPr kumimoji="1" lang="zh-CN" altLang="en-US" sz="2400" dirty="0">
                <a:solidFill>
                  <a:schemeClr val="tx1"/>
                </a:solidFill>
                <a:latin typeface="Adobe 楷体 Std R" panose="02020400000000000000" pitchFamily="18" charset="-122"/>
                <a:ea typeface="Adobe 楷体 Std R" panose="02020400000000000000" pitchFamily="18" charset="-122"/>
              </a:rPr>
              <a:t>不足</a:t>
            </a:r>
            <a:r>
              <a:rPr kumimoji="1" lang="zh-CN" altLang="en-US" sz="2400" dirty="0" smtClean="0">
                <a:solidFill>
                  <a:schemeClr val="tx1"/>
                </a:solidFill>
                <a:latin typeface="Adobe 楷体 Std R" panose="02020400000000000000" pitchFamily="18" charset="-122"/>
                <a:ea typeface="Adobe 楷体 Std R" panose="02020400000000000000" pitchFamily="18" charset="-122"/>
              </a:rPr>
              <a:t>：</a:t>
            </a:r>
            <a:r>
              <a:rPr kumimoji="1" lang="en-US" altLang="zh-CN" sz="2400" dirty="0" smtClean="0">
                <a:solidFill>
                  <a:schemeClr val="tx1"/>
                </a:solidFill>
                <a:latin typeface="Adobe 楷体 Std R" panose="02020400000000000000" pitchFamily="18" charset="-122"/>
                <a:ea typeface="Adobe 楷体 Std R" panose="02020400000000000000" pitchFamily="18" charset="-122"/>
              </a:rPr>
              <a:t>DASH</a:t>
            </a:r>
            <a:r>
              <a:rPr kumimoji="1" lang="zh-CN" altLang="en-US" sz="2400" dirty="0">
                <a:solidFill>
                  <a:schemeClr val="tx1"/>
                </a:solidFill>
                <a:latin typeface="Adobe 楷体 Std R" panose="02020400000000000000" pitchFamily="18" charset="-122"/>
                <a:ea typeface="Adobe 楷体 Std R" panose="02020400000000000000" pitchFamily="18" charset="-122"/>
              </a:rPr>
              <a:t>视频不同版本流行度对内容部署的影响</a:t>
            </a:r>
          </a:p>
          <a:p>
            <a:endParaRPr lang="zh-CN" altLang="en-US" sz="2400" dirty="0">
              <a:ln w="0"/>
              <a:solidFill>
                <a:schemeClr val="tx1"/>
              </a:solidFill>
              <a:effectLst>
                <a:outerShdw blurRad="38100" dist="19050" dir="2700000" algn="tl" rotWithShape="0">
                  <a:schemeClr val="dk1">
                    <a:alpha val="40000"/>
                  </a:schemeClr>
                </a:outerShdw>
              </a:effectLst>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3679368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881842"/>
            <a:ext cx="8229600" cy="4567518"/>
          </a:xfrm>
        </p:spPr>
        <p:txBody>
          <a:bodyPr>
            <a:normAutofit/>
          </a:bodyPr>
          <a:lstStyle/>
          <a:p>
            <a:pPr marL="182880" lvl="1">
              <a:buClr>
                <a:srgbClr val="C00000"/>
              </a:buClr>
            </a:pPr>
            <a:r>
              <a:rPr kumimoji="1" lang="zh-CN" altLang="en-US" sz="2400" dirty="0" smtClean="0">
                <a:latin typeface="Adobe 楷体 Std R" panose="02020400000000000000" pitchFamily="18" charset="-122"/>
                <a:ea typeface="Adobe 楷体 Std R" panose="02020400000000000000" pitchFamily="18" charset="-122"/>
              </a:rPr>
              <a:t>用户服务质量反馈</a:t>
            </a:r>
            <a:endParaRPr kumimoji="1" lang="en-US" altLang="zh-CN" sz="2400" dirty="0">
              <a:latin typeface="Adobe 楷体 Std R" panose="02020400000000000000" pitchFamily="18" charset="-122"/>
              <a:ea typeface="Adobe 楷体 Std R" panose="02020400000000000000" pitchFamily="18" charset="-122"/>
            </a:endParaRPr>
          </a:p>
          <a:p>
            <a:pPr marL="582930" lvl="2">
              <a:buClr>
                <a:srgbClr val="C00000"/>
              </a:buClr>
            </a:pPr>
            <a:r>
              <a:rPr kumimoji="1" lang="zh-CN" altLang="en-US" dirty="0" smtClean="0">
                <a:latin typeface="Adobe 楷体 Std R" panose="02020400000000000000" pitchFamily="18" charset="-122"/>
                <a:ea typeface="Adobe 楷体 Std R" panose="02020400000000000000" pitchFamily="18" charset="-122"/>
              </a:rPr>
              <a:t>相同属性用户服务质量类似 </a:t>
            </a:r>
            <a:r>
              <a:rPr lang="en-US" altLang="zh-CN" dirty="0" smtClean="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SIGCOMM </a:t>
            </a:r>
            <a:r>
              <a:rPr lang="en-US" altLang="zh-CN" dirty="0" smtClean="0">
                <a:latin typeface="楷体" panose="02010609060101010101" pitchFamily="49" charset="-122"/>
                <a:ea typeface="楷体" panose="02010609060101010101" pitchFamily="49" charset="-122"/>
              </a:rPr>
              <a:t>2012]</a:t>
            </a:r>
            <a:endParaRPr kumimoji="1" lang="en-US" altLang="zh-CN" dirty="0">
              <a:latin typeface="Adobe 楷体 Std R" panose="02020400000000000000" pitchFamily="18" charset="-122"/>
              <a:ea typeface="Adobe 楷体 Std R" panose="02020400000000000000" pitchFamily="18" charset="-122"/>
            </a:endParaRPr>
          </a:p>
          <a:p>
            <a:pPr marL="582930" lvl="2">
              <a:buClr>
                <a:srgbClr val="C00000"/>
              </a:buClr>
            </a:pPr>
            <a:r>
              <a:rPr kumimoji="1" lang="zh-CN" altLang="en-US" dirty="0" smtClean="0">
                <a:latin typeface="Adobe 楷体 Std R" panose="02020400000000000000" pitchFamily="18" charset="-122"/>
                <a:ea typeface="Adobe 楷体 Std R" panose="02020400000000000000" pitchFamily="18" charset="-122"/>
              </a:rPr>
              <a:t>训练</a:t>
            </a:r>
            <a:r>
              <a:rPr kumimoji="1" lang="zh-CN" altLang="en-US" dirty="0">
                <a:latin typeface="Adobe 楷体 Std R" panose="02020400000000000000" pitchFamily="18" charset="-122"/>
                <a:ea typeface="Adobe 楷体 Std R" panose="02020400000000000000" pitchFamily="18" charset="-122"/>
              </a:rPr>
              <a:t>基于网络延迟，丢包率的用户体验评价</a:t>
            </a:r>
            <a:r>
              <a:rPr kumimoji="1" lang="zh-CN" altLang="en-US" dirty="0" smtClean="0">
                <a:latin typeface="Adobe 楷体 Std R" panose="02020400000000000000" pitchFamily="18" charset="-122"/>
                <a:ea typeface="Adobe 楷体 Std R" panose="02020400000000000000" pitchFamily="18" charset="-122"/>
              </a:rPr>
              <a:t>模型   利用已有知识决策 </a:t>
            </a:r>
            <a:r>
              <a:rPr lang="en-US" altLang="zh-CN" dirty="0" smtClean="0">
                <a:latin typeface="楷体" panose="02010609060101010101" pitchFamily="49" charset="-122"/>
                <a:ea typeface="楷体" panose="02010609060101010101" pitchFamily="49" charset="-122"/>
              </a:rPr>
              <a:t>[TOC 2013]</a:t>
            </a:r>
            <a:endParaRPr kumimoji="1" lang="en-US" altLang="zh-CN" dirty="0">
              <a:latin typeface="Adobe 楷体 Std R" panose="02020400000000000000" pitchFamily="18" charset="-122"/>
              <a:ea typeface="Adobe 楷体 Std R" panose="02020400000000000000" pitchFamily="18" charset="-122"/>
            </a:endParaRPr>
          </a:p>
          <a:p>
            <a:pPr marL="182880" lvl="1">
              <a:buClr>
                <a:srgbClr val="C00000"/>
              </a:buClr>
            </a:pPr>
            <a:r>
              <a:rPr kumimoji="1" lang="zh-CN" altLang="en-US" dirty="0" smtClean="0">
                <a:latin typeface="Adobe 楷体 Std R" panose="02020400000000000000" pitchFamily="18" charset="-122"/>
                <a:ea typeface="Adobe 楷体 Std R" panose="02020400000000000000" pitchFamily="18" charset="-122"/>
              </a:rPr>
              <a:t>节点选择开销</a:t>
            </a:r>
            <a:endParaRPr kumimoji="1" lang="en-US" altLang="zh-CN" dirty="0" smtClean="0">
              <a:latin typeface="Adobe 楷体 Std R" panose="02020400000000000000" pitchFamily="18" charset="-122"/>
              <a:ea typeface="Adobe 楷体 Std R" panose="02020400000000000000" pitchFamily="18" charset="-122"/>
            </a:endParaRPr>
          </a:p>
          <a:p>
            <a:pPr marL="582930" lvl="2">
              <a:buClr>
                <a:srgbClr val="C00000"/>
              </a:buClr>
            </a:pPr>
            <a:r>
              <a:rPr kumimoji="1" lang="zh-CN" altLang="en-US" dirty="0" smtClean="0">
                <a:latin typeface="Adobe 楷体 Std R" panose="02020400000000000000" pitchFamily="18" charset="-122"/>
                <a:ea typeface="Adobe 楷体 Std R" panose="02020400000000000000" pitchFamily="18" charset="-122"/>
              </a:rPr>
              <a:t>研究</a:t>
            </a:r>
            <a:r>
              <a:rPr kumimoji="1" lang="zh-CN" altLang="en-US" dirty="0">
                <a:latin typeface="Adobe 楷体 Std R" panose="02020400000000000000" pitchFamily="18" charset="-122"/>
                <a:ea typeface="Adobe 楷体 Std R" panose="02020400000000000000" pitchFamily="18" charset="-122"/>
              </a:rPr>
              <a:t>多种</a:t>
            </a:r>
            <a:r>
              <a:rPr kumimoji="1" lang="en-US" altLang="zh-CN" dirty="0">
                <a:latin typeface="Adobe 楷体 Std R" panose="02020400000000000000" pitchFamily="18" charset="-122"/>
                <a:ea typeface="Adobe 楷体 Std R" panose="02020400000000000000" pitchFamily="18" charset="-122"/>
              </a:rPr>
              <a:t>DASH</a:t>
            </a:r>
            <a:r>
              <a:rPr kumimoji="1" lang="zh-CN" altLang="en-US" dirty="0">
                <a:latin typeface="Adobe 楷体 Std R" panose="02020400000000000000" pitchFamily="18" charset="-122"/>
                <a:ea typeface="Adobe 楷体 Std R" panose="02020400000000000000" pitchFamily="18" charset="-122"/>
              </a:rPr>
              <a:t>用户请求重定向调度策略的性能</a:t>
            </a:r>
            <a:r>
              <a:rPr kumimoji="1" lang="zh-CN" altLang="en-US" dirty="0" smtClean="0">
                <a:latin typeface="Adobe 楷体 Std R" panose="02020400000000000000" pitchFamily="18" charset="-122"/>
                <a:ea typeface="Adobe 楷体 Std R" panose="02020400000000000000" pitchFamily="18" charset="-122"/>
              </a:rPr>
              <a:t>比较</a:t>
            </a:r>
            <a:r>
              <a:rPr lang="en-US" altLang="zh-CN" dirty="0" smtClean="0">
                <a:latin typeface="楷体" panose="02010609060101010101" pitchFamily="49" charset="-122"/>
                <a:ea typeface="楷体" panose="02010609060101010101" pitchFamily="49" charset="-122"/>
              </a:rPr>
              <a:t>[AIMS </a:t>
            </a:r>
            <a:r>
              <a:rPr lang="en-US" altLang="zh-CN" dirty="0">
                <a:latin typeface="楷体" panose="02010609060101010101" pitchFamily="49" charset="-122"/>
                <a:ea typeface="楷体" panose="02010609060101010101" pitchFamily="49" charset="-122"/>
              </a:rPr>
              <a:t>2013</a:t>
            </a:r>
            <a:r>
              <a:rPr lang="en-US" altLang="zh-CN" dirty="0" smtClean="0">
                <a:latin typeface="楷体" panose="02010609060101010101" pitchFamily="49" charset="-122"/>
                <a:ea typeface="楷体" panose="02010609060101010101" pitchFamily="49" charset="-122"/>
              </a:rPr>
              <a:t>]</a:t>
            </a:r>
            <a:endParaRPr kumimoji="1" lang="en-US" altLang="zh-CN" dirty="0">
              <a:latin typeface="Adobe 楷体 Std R" panose="02020400000000000000" pitchFamily="18" charset="-122"/>
              <a:ea typeface="Adobe 楷体 Std R" panose="02020400000000000000" pitchFamily="18" charset="-122"/>
            </a:endParaRPr>
          </a:p>
        </p:txBody>
      </p:sp>
      <p:sp>
        <p:nvSpPr>
          <p:cNvPr id="6" name="标题 1"/>
          <p:cNvSpPr>
            <a:spLocks noGrp="1"/>
          </p:cNvSpPr>
          <p:nvPr>
            <p:ph type="title"/>
          </p:nvPr>
        </p:nvSpPr>
        <p:spPr>
          <a:xfrm>
            <a:off x="1498600" y="762000"/>
            <a:ext cx="5676900" cy="685800"/>
          </a:xfrm>
        </p:spPr>
        <p:txBody>
          <a:bodyPr>
            <a:normAutofit fontScale="90000"/>
          </a:bodyPr>
          <a:lstStyle/>
          <a:p>
            <a:pPr lvl="1" algn="l" rtl="0">
              <a:spcBef>
                <a:spcPct val="0"/>
              </a:spcBef>
            </a:pPr>
            <a:r>
              <a:rPr kumimoji="1" lang="en-US" altLang="zh-CN" dirty="0" smtClean="0"/>
              <a:t/>
            </a:r>
            <a:br>
              <a:rPr kumimoji="1" lang="en-US" altLang="zh-CN" dirty="0" smtClean="0"/>
            </a:br>
            <a:r>
              <a:rPr kumimoji="1" lang="zh-CN" altLang="en-US" sz="3600" kern="1200" dirty="0">
                <a:latin typeface="Adobe 楷体 Std R" panose="02020400000000000000" pitchFamily="18" charset="-122"/>
                <a:ea typeface="Adobe 楷体 Std R" panose="02020400000000000000" pitchFamily="18" charset="-122"/>
                <a:cs typeface="+mj-cs"/>
              </a:rPr>
              <a:t>多</a:t>
            </a:r>
            <a:r>
              <a:rPr kumimoji="1" lang="en-US" altLang="zh-CN" sz="3600" kern="1200" dirty="0">
                <a:latin typeface="Adobe 楷体 Std R" panose="02020400000000000000" pitchFamily="18" charset="-122"/>
                <a:ea typeface="Adobe 楷体 Std R" panose="02020400000000000000" pitchFamily="18" charset="-122"/>
                <a:cs typeface="+mj-cs"/>
              </a:rPr>
              <a:t>CDN</a:t>
            </a:r>
            <a:r>
              <a:rPr kumimoji="1" lang="zh-CN" altLang="en-US" sz="3600" kern="1200" dirty="0">
                <a:latin typeface="Adobe 楷体 Std R" panose="02020400000000000000" pitchFamily="18" charset="-122"/>
                <a:ea typeface="Adobe 楷体 Std R" panose="02020400000000000000" pitchFamily="18" charset="-122"/>
                <a:cs typeface="+mj-cs"/>
              </a:rPr>
              <a:t>下的服务节点选择</a:t>
            </a:r>
            <a:r>
              <a:rPr kumimoji="1" lang="en-US" altLang="zh-CN" sz="3600" kern="1200" dirty="0">
                <a:latin typeface="Adobe 楷体 Std R" panose="02020400000000000000" pitchFamily="18" charset="-122"/>
                <a:ea typeface="Adobe 楷体 Std R" panose="02020400000000000000" pitchFamily="18" charset="-122"/>
                <a:cs typeface="+mj-cs"/>
              </a:rPr>
              <a:t/>
            </a:r>
            <a:br>
              <a:rPr kumimoji="1" lang="en-US" altLang="zh-CN" sz="3600" kern="1200" dirty="0">
                <a:latin typeface="Adobe 楷体 Std R" panose="02020400000000000000" pitchFamily="18" charset="-122"/>
                <a:ea typeface="Adobe 楷体 Std R" panose="02020400000000000000" pitchFamily="18" charset="-122"/>
                <a:cs typeface="+mj-cs"/>
              </a:rPr>
            </a:br>
            <a:endParaRPr kumimoji="1" lang="zh-CN" altLang="en-US" sz="3600" kern="1200" dirty="0">
              <a:latin typeface="Adobe 楷体 Std R" panose="02020400000000000000" pitchFamily="18" charset="-122"/>
              <a:ea typeface="Adobe 楷体 Std R" panose="02020400000000000000" pitchFamily="18" charset="-122"/>
              <a:cs typeface="+mj-cs"/>
            </a:endParaRPr>
          </a:p>
        </p:txBody>
      </p:sp>
      <p:sp>
        <p:nvSpPr>
          <p:cNvPr id="7" name="圆角矩形 6"/>
          <p:cNvSpPr/>
          <p:nvPr/>
        </p:nvSpPr>
        <p:spPr>
          <a:xfrm>
            <a:off x="758732" y="4437900"/>
            <a:ext cx="7242268" cy="104411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lvl="1"/>
            <a:r>
              <a:rPr kumimoji="1" lang="zh-CN" altLang="en-US" sz="2400" dirty="0">
                <a:solidFill>
                  <a:schemeClr val="tx1"/>
                </a:solidFill>
                <a:latin typeface="Adobe 楷体 Std R" panose="02020400000000000000" pitchFamily="18" charset="-122"/>
                <a:ea typeface="Adobe 楷体 Std R" panose="02020400000000000000" pitchFamily="18" charset="-122"/>
              </a:rPr>
              <a:t>不足：没有考虑</a:t>
            </a:r>
            <a:r>
              <a:rPr kumimoji="1" lang="en-US" altLang="zh-CN" sz="2400" dirty="0">
                <a:solidFill>
                  <a:schemeClr val="tx1"/>
                </a:solidFill>
                <a:latin typeface="Adobe 楷体 Std R" panose="02020400000000000000" pitchFamily="18" charset="-122"/>
                <a:ea typeface="Adobe 楷体 Std R" panose="02020400000000000000" pitchFamily="18" charset="-122"/>
              </a:rPr>
              <a:t>DASH</a:t>
            </a:r>
            <a:r>
              <a:rPr kumimoji="1" lang="zh-CN" altLang="en-US" sz="2400" dirty="0">
                <a:solidFill>
                  <a:schemeClr val="tx1"/>
                </a:solidFill>
                <a:latin typeface="Adobe 楷体 Std R" panose="02020400000000000000" pitchFamily="18" charset="-122"/>
                <a:ea typeface="Adobe 楷体 Std R" panose="02020400000000000000" pitchFamily="18" charset="-122"/>
              </a:rPr>
              <a:t>技术的码率切换对用户体验的影响</a:t>
            </a:r>
            <a:endParaRPr lang="zh-CN" altLang="en-US" sz="2400" dirty="0">
              <a:ln w="0"/>
              <a:solidFill>
                <a:schemeClr val="tx1"/>
              </a:solidFill>
              <a:effectLst>
                <a:outerShdw blurRad="38100" dist="19050" dir="2700000" algn="tl" rotWithShape="0">
                  <a:schemeClr val="dk1">
                    <a:alpha val="40000"/>
                  </a:schemeClr>
                </a:outerShdw>
              </a:effectLst>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951952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613416"/>
            <a:ext cx="5232400" cy="990600"/>
          </a:xfrm>
        </p:spPr>
        <p:txBody>
          <a:bodyPr>
            <a:noAutofit/>
          </a:bodyPr>
          <a:lstStyle/>
          <a:p>
            <a:pPr algn="ctr"/>
            <a:r>
              <a:rPr kumimoji="1" lang="en-US" altLang="zh-CN" sz="3200" dirty="0" smtClean="0">
                <a:latin typeface="Adobe 楷体 Std R" panose="02020400000000000000" pitchFamily="18" charset="-122"/>
                <a:ea typeface="Adobe 楷体 Std R" panose="02020400000000000000" pitchFamily="18" charset="-122"/>
              </a:rPr>
              <a:t>DASH</a:t>
            </a:r>
            <a:r>
              <a:rPr kumimoji="1" lang="zh-CN" altLang="en-US" sz="3200" dirty="0" smtClean="0">
                <a:latin typeface="Adobe 楷体 Std R" panose="02020400000000000000" pitchFamily="18" charset="-122"/>
                <a:ea typeface="Adobe 楷体 Std R" panose="02020400000000000000" pitchFamily="18" charset="-122"/>
              </a:rPr>
              <a:t>动态码率选择</a:t>
            </a:r>
            <a:endParaRPr kumimoji="1" lang="en-US" altLang="zh-CN" sz="32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533400" y="1917700"/>
            <a:ext cx="8229600" cy="4405326"/>
          </a:xfrm>
        </p:spPr>
        <p:txBody>
          <a:bodyPr>
            <a:normAutofit/>
          </a:bodyPr>
          <a:lstStyle/>
          <a:p>
            <a:pPr>
              <a:buClr>
                <a:srgbClr val="C00000"/>
              </a:buClr>
            </a:pPr>
            <a:r>
              <a:rPr kumimoji="1" lang="zh-CN" altLang="en-US" sz="2400" dirty="0" smtClean="0">
                <a:latin typeface="Adobe 楷体 Std R" panose="02020400000000000000" pitchFamily="18" charset="-122"/>
                <a:ea typeface="Adobe 楷体 Std R" panose="02020400000000000000" pitchFamily="18" charset="-122"/>
              </a:rPr>
              <a:t>码率选择策略：</a:t>
            </a:r>
            <a:endParaRPr kumimoji="1" lang="en-US" altLang="zh-CN" sz="2400" dirty="0" smtClean="0">
              <a:latin typeface="Adobe 楷体 Std R" panose="02020400000000000000" pitchFamily="18" charset="-122"/>
              <a:ea typeface="Adobe 楷体 Std R" panose="02020400000000000000" pitchFamily="18" charset="-122"/>
            </a:endParaRPr>
          </a:p>
          <a:p>
            <a:pPr lvl="1">
              <a:buClr>
                <a:srgbClr val="C00000"/>
              </a:buClr>
            </a:pPr>
            <a:r>
              <a:rPr kumimoji="1" lang="zh-CN" altLang="en-US" sz="2200" dirty="0" smtClean="0">
                <a:latin typeface="Adobe 楷体 Std R" panose="02020400000000000000" pitchFamily="18" charset="-122"/>
                <a:ea typeface="Adobe 楷体 Std R" panose="02020400000000000000" pitchFamily="18" charset="-122"/>
              </a:rPr>
              <a:t>客户端</a:t>
            </a:r>
            <a:endParaRPr kumimoji="1" lang="en-US" altLang="zh-CN" sz="2200" dirty="0" smtClean="0">
              <a:latin typeface="Adobe 楷体 Std R" panose="02020400000000000000" pitchFamily="18" charset="-122"/>
              <a:ea typeface="Adobe 楷体 Std R" panose="02020400000000000000" pitchFamily="18" charset="-122"/>
            </a:endParaRPr>
          </a:p>
          <a:p>
            <a:pPr lvl="2">
              <a:buClr>
                <a:srgbClr val="C00000"/>
              </a:buClr>
            </a:pPr>
            <a:r>
              <a:rPr kumimoji="1" lang="zh-CN" altLang="en-US" dirty="0" smtClean="0">
                <a:latin typeface="Adobe 楷体 Std R" panose="02020400000000000000" pitchFamily="18" charset="-122"/>
                <a:ea typeface="Adobe 楷体 Std R" panose="02020400000000000000" pitchFamily="18" charset="-122"/>
              </a:rPr>
              <a:t>引入随机机制，解决周期下载导致的不公平性</a:t>
            </a:r>
            <a:r>
              <a:rPr lang="en-US" altLang="zh-CN" dirty="0" smtClean="0">
                <a:latin typeface="楷体" panose="02010609060101010101" pitchFamily="49" charset="-122"/>
                <a:ea typeface="楷体" panose="02010609060101010101" pitchFamily="49" charset="-122"/>
              </a:rPr>
              <a:t>[</a:t>
            </a:r>
            <a:r>
              <a:rPr lang="en-US" altLang="zh-CN" dirty="0" err="1" smtClean="0">
                <a:latin typeface="楷体" panose="02010609060101010101" pitchFamily="49" charset="-122"/>
                <a:ea typeface="楷体" panose="02010609060101010101" pitchFamily="49" charset="-122"/>
              </a:rPr>
              <a:t>CoNEXT</a:t>
            </a:r>
            <a:r>
              <a:rPr lang="en-US" altLang="zh-CN" dirty="0" smtClean="0">
                <a:latin typeface="楷体" panose="02010609060101010101" pitchFamily="49" charset="-122"/>
                <a:ea typeface="楷体" panose="02010609060101010101" pitchFamily="49" charset="-122"/>
              </a:rPr>
              <a:t> 2012]</a:t>
            </a:r>
            <a:endParaRPr kumimoji="1" lang="en-US" altLang="zh-CN" dirty="0">
              <a:latin typeface="Adobe 楷体 Std R" panose="02020400000000000000" pitchFamily="18" charset="-122"/>
              <a:ea typeface="Adobe 楷体 Std R" panose="02020400000000000000" pitchFamily="18" charset="-122"/>
            </a:endParaRPr>
          </a:p>
          <a:p>
            <a:pPr lvl="2">
              <a:buClr>
                <a:srgbClr val="C00000"/>
              </a:buClr>
            </a:pPr>
            <a:r>
              <a:rPr kumimoji="1" lang="zh-CN" altLang="en-US" dirty="0">
                <a:latin typeface="Adobe 楷体 Std R" panose="02020400000000000000" pitchFamily="18" charset="-122"/>
                <a:ea typeface="Adobe 楷体 Std R" panose="02020400000000000000" pitchFamily="18" charset="-122"/>
              </a:rPr>
              <a:t>基于从服务质量到视频用户体验的预测，对</a:t>
            </a:r>
            <a:r>
              <a:rPr kumimoji="1" lang="en-US" altLang="zh-CN" dirty="0">
                <a:latin typeface="Adobe 楷体 Std R" panose="02020400000000000000" pitchFamily="18" charset="-122"/>
                <a:ea typeface="Adobe 楷体 Std R" panose="02020400000000000000" pitchFamily="18" charset="-122"/>
              </a:rPr>
              <a:t>CDN</a:t>
            </a:r>
            <a:r>
              <a:rPr kumimoji="1" lang="zh-CN" altLang="en-US" dirty="0">
                <a:latin typeface="Adobe 楷体 Std R" panose="02020400000000000000" pitchFamily="18" charset="-122"/>
                <a:ea typeface="Adobe 楷体 Std R" panose="02020400000000000000" pitchFamily="18" charset="-122"/>
              </a:rPr>
              <a:t>节点以及码率选择进行指导</a:t>
            </a:r>
            <a:r>
              <a:rPr kumimoji="1" lang="zh-CN" altLang="en-US" dirty="0" smtClean="0">
                <a:latin typeface="Adobe 楷体 Std R" panose="02020400000000000000" pitchFamily="18" charset="-122"/>
                <a:ea typeface="Adobe 楷体 Std R" panose="02020400000000000000" pitchFamily="18" charset="-122"/>
              </a:rPr>
              <a:t>优化</a:t>
            </a:r>
            <a:r>
              <a:rPr lang="en-US" altLang="zh-CN" dirty="0" smtClean="0">
                <a:latin typeface="楷体" panose="02010609060101010101" pitchFamily="49" charset="-122"/>
                <a:ea typeface="楷体" panose="02010609060101010101" pitchFamily="49" charset="-122"/>
              </a:rPr>
              <a:t>[SIGCOMM 2013]</a:t>
            </a:r>
            <a:endParaRPr kumimoji="1" lang="en-US" altLang="zh-CN" dirty="0">
              <a:latin typeface="Adobe 楷体 Std R" panose="02020400000000000000" pitchFamily="18" charset="-122"/>
              <a:ea typeface="Adobe 楷体 Std R" panose="02020400000000000000" pitchFamily="18" charset="-122"/>
            </a:endParaRPr>
          </a:p>
          <a:p>
            <a:pPr lvl="1">
              <a:buClr>
                <a:srgbClr val="C00000"/>
              </a:buClr>
            </a:pPr>
            <a:r>
              <a:rPr kumimoji="1" lang="zh-CN" altLang="en-US" dirty="0" smtClean="0">
                <a:latin typeface="Adobe 楷体 Std R" panose="02020400000000000000" pitchFamily="18" charset="-122"/>
                <a:ea typeface="Adobe 楷体 Std R" panose="02020400000000000000" pitchFamily="18" charset="-122"/>
              </a:rPr>
              <a:t>服务器端</a:t>
            </a:r>
            <a:endParaRPr kumimoji="1" lang="en-US" altLang="zh-CN" dirty="0" smtClean="0">
              <a:latin typeface="Adobe 楷体 Std R" panose="02020400000000000000" pitchFamily="18" charset="-122"/>
              <a:ea typeface="Adobe 楷体 Std R" panose="02020400000000000000" pitchFamily="18" charset="-122"/>
            </a:endParaRPr>
          </a:p>
          <a:p>
            <a:pPr lvl="2">
              <a:buClr>
                <a:srgbClr val="C00000"/>
              </a:buClr>
            </a:pPr>
            <a:r>
              <a:rPr kumimoji="1" lang="zh-CN" altLang="en-US" dirty="0" smtClean="0">
                <a:latin typeface="Adobe 楷体 Std R" panose="02020400000000000000" pitchFamily="18" charset="-122"/>
                <a:ea typeface="Adobe 楷体 Std R" panose="02020400000000000000" pitchFamily="18" charset="-122"/>
              </a:rPr>
              <a:t>在</a:t>
            </a:r>
            <a:r>
              <a:rPr kumimoji="1" lang="zh-CN" altLang="en-US" dirty="0">
                <a:latin typeface="Adobe 楷体 Std R" panose="02020400000000000000" pitchFamily="18" charset="-122"/>
                <a:ea typeface="Adobe 楷体 Std R" panose="02020400000000000000" pitchFamily="18" charset="-122"/>
              </a:rPr>
              <a:t>服务端流量整形的</a:t>
            </a:r>
            <a:r>
              <a:rPr kumimoji="1" lang="zh-CN" altLang="en-US" dirty="0" smtClean="0">
                <a:latin typeface="Adobe 楷体 Std R" panose="02020400000000000000" pitchFamily="18" charset="-122"/>
                <a:ea typeface="Adobe 楷体 Std R" panose="02020400000000000000" pitchFamily="18" charset="-122"/>
              </a:rPr>
              <a:t>方法，错开</a:t>
            </a:r>
            <a:r>
              <a:rPr kumimoji="1" lang="en-US" altLang="zh-CN" dirty="0" smtClean="0">
                <a:latin typeface="Adobe 楷体 Std R" panose="02020400000000000000" pitchFamily="18" charset="-122"/>
                <a:ea typeface="Adobe 楷体 Std R" panose="02020400000000000000" pitchFamily="18" charset="-122"/>
              </a:rPr>
              <a:t>ON-OFF</a:t>
            </a:r>
            <a:r>
              <a:rPr kumimoji="1" lang="zh-CN" altLang="en-US" dirty="0" smtClean="0">
                <a:latin typeface="Adobe 楷体 Std R" panose="02020400000000000000" pitchFamily="18" charset="-122"/>
                <a:ea typeface="Adobe 楷体 Std R" panose="02020400000000000000" pitchFamily="18" charset="-122"/>
              </a:rPr>
              <a:t>，避免码率振荡</a:t>
            </a:r>
            <a:r>
              <a:rPr kumimoji="1" lang="en-US" altLang="zh-CN" dirty="0" smtClean="0">
                <a:latin typeface="Adobe 楷体 Std R" panose="02020400000000000000" pitchFamily="18" charset="-122"/>
                <a:ea typeface="Adobe 楷体 Std R" panose="02020400000000000000" pitchFamily="18" charset="-122"/>
              </a:rPr>
              <a:t> </a:t>
            </a:r>
            <a:r>
              <a:rPr lang="en-US" altLang="zh-CN" dirty="0" smtClean="0">
                <a:latin typeface="楷体" panose="02010609060101010101" pitchFamily="49" charset="-122"/>
                <a:ea typeface="楷体" panose="02010609060101010101" pitchFamily="49" charset="-122"/>
              </a:rPr>
              <a:t>[NOSSDAV </a:t>
            </a:r>
            <a:r>
              <a:rPr lang="en-US" altLang="zh-CN" dirty="0">
                <a:latin typeface="楷体" panose="02010609060101010101" pitchFamily="49" charset="-122"/>
                <a:ea typeface="楷体" panose="02010609060101010101" pitchFamily="49" charset="-122"/>
              </a:rPr>
              <a:t>2013]</a:t>
            </a:r>
            <a:endParaRPr kumimoji="1" lang="en-US" altLang="zh-CN" dirty="0">
              <a:latin typeface="Adobe 楷体 Std R" panose="02020400000000000000" pitchFamily="18" charset="-122"/>
              <a:ea typeface="Adobe 楷体 Std R" panose="02020400000000000000" pitchFamily="18" charset="-122"/>
            </a:endParaRPr>
          </a:p>
          <a:p>
            <a:pPr lvl="2">
              <a:buClr>
                <a:srgbClr val="C00000"/>
              </a:buClr>
            </a:pPr>
            <a:endParaRPr kumimoji="1" lang="en-US" altLang="zh-CN" dirty="0">
              <a:latin typeface="Adobe 楷体 Std R" panose="02020400000000000000" pitchFamily="18" charset="-122"/>
              <a:ea typeface="Adobe 楷体 Std R" panose="02020400000000000000" pitchFamily="18" charset="-122"/>
            </a:endParaRPr>
          </a:p>
          <a:p>
            <a:pPr lvl="2">
              <a:buClr>
                <a:srgbClr val="C00000"/>
              </a:buClr>
            </a:pPr>
            <a:endParaRPr kumimoji="1" lang="en-US" altLang="zh-CN" dirty="0" smtClean="0">
              <a:latin typeface="Adobe 楷体 Std R" panose="02020400000000000000" pitchFamily="18" charset="-122"/>
              <a:ea typeface="Adobe 楷体 Std R" panose="02020400000000000000" pitchFamily="18" charset="-122"/>
            </a:endParaRPr>
          </a:p>
        </p:txBody>
      </p:sp>
      <p:sp>
        <p:nvSpPr>
          <p:cNvPr id="4" name="圆角矩形 3"/>
          <p:cNvSpPr/>
          <p:nvPr/>
        </p:nvSpPr>
        <p:spPr>
          <a:xfrm>
            <a:off x="1027066" y="5062977"/>
            <a:ext cx="7242268" cy="104411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lvl="1"/>
            <a:r>
              <a:rPr kumimoji="1" lang="zh-CN" altLang="en-US" sz="2400" dirty="0">
                <a:solidFill>
                  <a:schemeClr val="tx1"/>
                </a:solidFill>
                <a:latin typeface="Adobe 楷体 Std R" panose="02020400000000000000" pitchFamily="18" charset="-122"/>
                <a:ea typeface="Adobe 楷体 Std R" panose="02020400000000000000" pitchFamily="18" charset="-122"/>
              </a:rPr>
              <a:t>不足：用户体验与服务器端压力共同考虑一起进行资源优化 </a:t>
            </a:r>
          </a:p>
        </p:txBody>
      </p:sp>
    </p:spTree>
    <p:extLst>
      <p:ext uri="{BB962C8B-B14F-4D97-AF65-F5344CB8AC3E}">
        <p14:creationId xmlns:p14="http://schemas.microsoft.com/office/powerpoint/2010/main" val="4243374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98600" y="602877"/>
            <a:ext cx="7023100" cy="990600"/>
          </a:xfrm>
        </p:spPr>
        <p:txBody>
          <a:bodyPr>
            <a:normAutofit/>
          </a:bodyPr>
          <a:lstStyle/>
          <a:p>
            <a:r>
              <a:rPr kumimoji="1" lang="zh-CN" altLang="en-US" sz="3200" dirty="0" smtClean="0">
                <a:latin typeface="Adobe 楷体 Std R" panose="02020400000000000000" pitchFamily="18" charset="-122"/>
                <a:ea typeface="Adobe 楷体 Std R" panose="02020400000000000000" pitchFamily="18" charset="-122"/>
              </a:rPr>
              <a:t>自适应流媒体的计算与网络资源优化 </a:t>
            </a:r>
            <a:endParaRPr kumimoji="1" lang="en-US" altLang="zh-CN" sz="32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457200" y="1910977"/>
            <a:ext cx="8229600" cy="3956424"/>
          </a:xfrm>
        </p:spPr>
        <p:txBody>
          <a:bodyPr>
            <a:normAutofit/>
          </a:bodyPr>
          <a:lstStyle/>
          <a:p>
            <a:pPr>
              <a:buClr>
                <a:srgbClr val="C00000"/>
              </a:buClr>
            </a:pPr>
            <a:r>
              <a:rPr kumimoji="1" lang="zh-CN" altLang="en-US" sz="2400" dirty="0" smtClean="0">
                <a:latin typeface="Adobe 楷体 Std R" panose="02020400000000000000" pitchFamily="18" charset="-122"/>
                <a:ea typeface="Adobe 楷体 Std R" panose="02020400000000000000" pitchFamily="18" charset="-122"/>
              </a:rPr>
              <a:t>视频转码机制：</a:t>
            </a:r>
            <a:endParaRPr kumimoji="1" lang="en-US" altLang="zh-CN" sz="2200" dirty="0" smtClean="0">
              <a:latin typeface="Adobe 楷体 Std R" panose="02020400000000000000" pitchFamily="18" charset="-122"/>
              <a:ea typeface="Adobe 楷体 Std R" panose="02020400000000000000" pitchFamily="18" charset="-122"/>
            </a:endParaRPr>
          </a:p>
          <a:p>
            <a:pPr lvl="1">
              <a:buClr>
                <a:srgbClr val="C00000"/>
              </a:buClr>
            </a:pPr>
            <a:r>
              <a:rPr kumimoji="1" lang="zh-CN" altLang="en-US" dirty="0">
                <a:latin typeface="Adobe 楷体 Std R" panose="02020400000000000000" pitchFamily="18" charset="-122"/>
                <a:ea typeface="Adobe 楷体 Std R" panose="02020400000000000000" pitchFamily="18" charset="-122"/>
              </a:rPr>
              <a:t>以云中虚拟机为用户代理，根据设备和网络状况进行转码并中转传输</a:t>
            </a:r>
            <a:r>
              <a:rPr lang="en-US" altLang="zh-CN" dirty="0" smtClean="0">
                <a:latin typeface="楷体" panose="02010609060101010101" pitchFamily="49" charset="-122"/>
                <a:ea typeface="楷体" panose="02010609060101010101" pitchFamily="49" charset="-122"/>
              </a:rPr>
              <a:t>[NOSSDAV </a:t>
            </a:r>
            <a:r>
              <a:rPr lang="en-US" altLang="zh-CN" dirty="0">
                <a:latin typeface="楷体" panose="02010609060101010101" pitchFamily="49" charset="-122"/>
                <a:ea typeface="楷体" panose="02010609060101010101" pitchFamily="49" charset="-122"/>
              </a:rPr>
              <a:t>2012</a:t>
            </a:r>
            <a:r>
              <a:rPr lang="en-US" altLang="zh-CN" dirty="0" smtClean="0">
                <a:latin typeface="楷体" panose="02010609060101010101" pitchFamily="49" charset="-122"/>
                <a:ea typeface="楷体" panose="02010609060101010101" pitchFamily="49" charset="-122"/>
              </a:rPr>
              <a:t>]</a:t>
            </a:r>
            <a:r>
              <a:rPr kumimoji="1" lang="zh-CN" altLang="en-US" dirty="0">
                <a:latin typeface="Adobe 楷体 Std R" panose="02020400000000000000" pitchFamily="18" charset="-122"/>
                <a:ea typeface="Adobe 楷体 Std R" panose="02020400000000000000" pitchFamily="18" charset="-122"/>
              </a:rPr>
              <a:t>、</a:t>
            </a:r>
            <a:r>
              <a:rPr kumimoji="1" lang="en-US" altLang="zh-CN" dirty="0">
                <a:latin typeface="Adobe 楷体 Std R" panose="02020400000000000000" pitchFamily="18" charset="-122"/>
                <a:ea typeface="Adobe 楷体 Std R" panose="02020400000000000000" pitchFamily="18" charset="-122"/>
              </a:rPr>
              <a:t> </a:t>
            </a:r>
            <a:r>
              <a:rPr lang="en-US" altLang="zh-CN" dirty="0" smtClean="0">
                <a:latin typeface="楷体" panose="02010609060101010101" pitchFamily="49" charset="-122"/>
                <a:ea typeface="楷体" panose="02010609060101010101" pitchFamily="49" charset="-122"/>
              </a:rPr>
              <a:t>[TMM </a:t>
            </a:r>
            <a:r>
              <a:rPr lang="en-US" altLang="zh-CN" dirty="0">
                <a:latin typeface="楷体" panose="02010609060101010101" pitchFamily="49" charset="-122"/>
                <a:ea typeface="楷体" panose="02010609060101010101" pitchFamily="49" charset="-122"/>
              </a:rPr>
              <a:t>2012</a:t>
            </a:r>
            <a:r>
              <a:rPr lang="en-US" altLang="zh-CN" dirty="0" smtClean="0">
                <a:latin typeface="楷体" panose="02010609060101010101" pitchFamily="49" charset="-122"/>
                <a:ea typeface="楷体" panose="02010609060101010101" pitchFamily="49" charset="-122"/>
              </a:rPr>
              <a:t>]</a:t>
            </a:r>
          </a:p>
          <a:p>
            <a:pPr lvl="1">
              <a:buClr>
                <a:srgbClr val="C00000"/>
              </a:buClr>
            </a:pPr>
            <a:r>
              <a:rPr kumimoji="1" lang="zh-CN" altLang="en-US" dirty="0">
                <a:latin typeface="Adobe 楷体 Std R" panose="02020400000000000000" pitchFamily="18" charset="-122"/>
                <a:ea typeface="Adobe 楷体 Std R" panose="02020400000000000000" pitchFamily="18" charset="-122"/>
              </a:rPr>
              <a:t>研究在</a:t>
            </a:r>
            <a:r>
              <a:rPr kumimoji="1" lang="en-US" altLang="zh-CN" dirty="0">
                <a:latin typeface="Adobe 楷体 Std R" panose="02020400000000000000" pitchFamily="18" charset="-122"/>
                <a:ea typeface="Adobe 楷体 Std R" panose="02020400000000000000" pitchFamily="18" charset="-122"/>
              </a:rPr>
              <a:t>Map-Reduce</a:t>
            </a:r>
            <a:r>
              <a:rPr kumimoji="1" lang="zh-CN" altLang="en-US" dirty="0">
                <a:latin typeface="Adobe 楷体 Std R" panose="02020400000000000000" pitchFamily="18" charset="-122"/>
                <a:ea typeface="Adobe 楷体 Std R" panose="02020400000000000000" pitchFamily="18" charset="-122"/>
              </a:rPr>
              <a:t>架构下的并行视频转码技术</a:t>
            </a:r>
            <a:r>
              <a:rPr lang="en-US" altLang="zh-CN" dirty="0">
                <a:latin typeface="楷体" panose="02010609060101010101" pitchFamily="49" charset="-122"/>
                <a:ea typeface="楷体" panose="02010609060101010101" pitchFamily="49" charset="-122"/>
              </a:rPr>
              <a:t>[ISCAS 2011</a:t>
            </a:r>
            <a:r>
              <a:rPr lang="en-US" altLang="zh-CN" dirty="0" smtClean="0">
                <a:latin typeface="楷体" panose="02010609060101010101" pitchFamily="49" charset="-122"/>
                <a:ea typeface="楷体" panose="02010609060101010101" pitchFamily="49" charset="-122"/>
              </a:rPr>
              <a:t>]</a:t>
            </a:r>
            <a:endParaRPr kumimoji="1" lang="en-US" altLang="en-US" sz="2200" dirty="0" smtClean="0">
              <a:latin typeface="Adobe 楷体 Std R" panose="02020400000000000000" pitchFamily="18" charset="-122"/>
              <a:ea typeface="Adobe 楷体 Std R" panose="02020400000000000000" pitchFamily="18" charset="-122"/>
            </a:endParaRPr>
          </a:p>
          <a:p>
            <a:pPr lvl="1">
              <a:buClr>
                <a:srgbClr val="C00000"/>
              </a:buClr>
            </a:pPr>
            <a:r>
              <a:rPr kumimoji="1" lang="zh-CN" altLang="en-US" dirty="0">
                <a:latin typeface="Adobe 楷体 Std R" panose="02020400000000000000" pitchFamily="18" charset="-122"/>
                <a:ea typeface="Adobe 楷体 Std R" panose="02020400000000000000" pitchFamily="18" charset="-122"/>
              </a:rPr>
              <a:t>建立可扩展视频编码代理服务器，对码流实时剪裁，适应带宽</a:t>
            </a:r>
            <a:r>
              <a:rPr kumimoji="1" lang="zh-CN" altLang="en-US" dirty="0" smtClean="0">
                <a:latin typeface="Adobe 楷体 Std R" panose="02020400000000000000" pitchFamily="18" charset="-122"/>
                <a:ea typeface="Adobe 楷体 Std R" panose="02020400000000000000" pitchFamily="18" charset="-122"/>
              </a:rPr>
              <a:t>变化</a:t>
            </a:r>
            <a:r>
              <a:rPr lang="en-US" altLang="zh-CN" dirty="0" smtClean="0">
                <a:latin typeface="楷体" panose="02010609060101010101" pitchFamily="49" charset="-122"/>
                <a:ea typeface="楷体" panose="02010609060101010101" pitchFamily="49" charset="-122"/>
              </a:rPr>
              <a:t>[INFOCOM 2011]</a:t>
            </a:r>
            <a:endParaRPr kumimoji="1" lang="en-US" altLang="zh-CN" sz="2400" dirty="0" smtClean="0">
              <a:latin typeface="Adobe 楷体 Std R" panose="02020400000000000000" pitchFamily="18" charset="-122"/>
              <a:ea typeface="Adobe 楷体 Std R" panose="02020400000000000000" pitchFamily="18" charset="-122"/>
            </a:endParaRPr>
          </a:p>
          <a:p>
            <a:pPr lvl="1"/>
            <a:endParaRPr kumimoji="1" lang="en-US" altLang="zh-CN" dirty="0" smtClean="0"/>
          </a:p>
        </p:txBody>
      </p:sp>
      <p:sp>
        <p:nvSpPr>
          <p:cNvPr id="4" name="圆角矩形 3"/>
          <p:cNvSpPr/>
          <p:nvPr/>
        </p:nvSpPr>
        <p:spPr>
          <a:xfrm>
            <a:off x="950866" y="4463627"/>
            <a:ext cx="7242268" cy="104411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lvl="1"/>
            <a:r>
              <a:rPr kumimoji="1" lang="zh-CN" altLang="en-US" sz="2400" dirty="0">
                <a:solidFill>
                  <a:schemeClr val="tx1"/>
                </a:solidFill>
                <a:latin typeface="Adobe 楷体 Std R" panose="02020400000000000000" pitchFamily="18" charset="-122"/>
                <a:ea typeface="Adobe 楷体 Std R" panose="02020400000000000000" pitchFamily="18" charset="-122"/>
              </a:rPr>
              <a:t>不足：需要额外的资源进行转码计算</a:t>
            </a:r>
          </a:p>
        </p:txBody>
      </p:sp>
    </p:spTree>
    <p:extLst>
      <p:ext uri="{BB962C8B-B14F-4D97-AF65-F5344CB8AC3E}">
        <p14:creationId xmlns:p14="http://schemas.microsoft.com/office/powerpoint/2010/main" val="4243374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17650" y="273052"/>
            <a:ext cx="4489450" cy="1325563"/>
          </a:xfrm>
        </p:spPr>
        <p:txBody>
          <a:bodyPr>
            <a:normAutofit/>
          </a:bodyPr>
          <a:lstStyle/>
          <a:p>
            <a:r>
              <a:rPr kumimoji="1" lang="zh-CN" altLang="en-US" sz="4400" dirty="0" smtClean="0">
                <a:latin typeface="Adobe 楷体 Std R" panose="02020400000000000000" pitchFamily="18" charset="-122"/>
                <a:ea typeface="Adobe 楷体 Std R" panose="02020400000000000000" pitchFamily="18" charset="-122"/>
              </a:rPr>
              <a:t>内容提要</a:t>
            </a:r>
            <a:endParaRPr kumimoji="1" lang="zh-CN" altLang="en-US" sz="44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400050" y="1847850"/>
            <a:ext cx="7886700" cy="4351338"/>
          </a:xfrm>
        </p:spPr>
        <p:txBody>
          <a:bodyPr>
            <a:normAutofit/>
          </a:bodyPr>
          <a:lstStyle/>
          <a:p>
            <a:pPr>
              <a:buClr>
                <a:srgbClr val="C00000"/>
              </a:buClr>
            </a:pPr>
            <a:r>
              <a:rPr kumimoji="1" lang="zh-CN" altLang="en-US" sz="3200" dirty="0" smtClean="0">
                <a:solidFill>
                  <a:schemeClr val="bg1">
                    <a:lumMod val="75000"/>
                  </a:schemeClr>
                </a:solidFill>
                <a:latin typeface="Adobe 楷体 Std R" panose="02020400000000000000" pitchFamily="18" charset="-122"/>
                <a:ea typeface="Adobe 楷体 Std R" panose="02020400000000000000" pitchFamily="18" charset="-122"/>
              </a:rPr>
              <a:t>选题背景和意义</a:t>
            </a:r>
            <a:endParaRPr kumimoji="1" lang="en-US" altLang="zh-CN" sz="3200" dirty="0" smtClean="0">
              <a:solidFill>
                <a:schemeClr val="bg1">
                  <a:lumMod val="75000"/>
                </a:schemeClr>
              </a:solidFill>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solidFill>
                  <a:schemeClr val="bg1">
                    <a:lumMod val="75000"/>
                  </a:schemeClr>
                </a:solidFill>
                <a:latin typeface="Adobe 楷体 Std R" panose="02020400000000000000" pitchFamily="18" charset="-122"/>
                <a:ea typeface="Adobe 楷体 Std R" panose="02020400000000000000" pitchFamily="18" charset="-122"/>
              </a:rPr>
              <a:t>国内外研究现状</a:t>
            </a:r>
            <a:endParaRPr kumimoji="1" lang="en-US" altLang="zh-CN" sz="3200" dirty="0" smtClean="0">
              <a:solidFill>
                <a:schemeClr val="bg1">
                  <a:lumMod val="75000"/>
                </a:schemeClr>
              </a:solidFill>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latin typeface="Adobe 楷体 Std R" panose="02020400000000000000" pitchFamily="18" charset="-122"/>
                <a:ea typeface="Adobe 楷体 Std R" panose="02020400000000000000" pitchFamily="18" charset="-122"/>
              </a:rPr>
              <a:t>拟研究内容与研究策略</a:t>
            </a:r>
            <a:endParaRPr kumimoji="1" lang="en-US" altLang="zh-CN" sz="3200" dirty="0" smtClean="0">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solidFill>
                  <a:schemeClr val="bg1">
                    <a:lumMod val="75000"/>
                  </a:schemeClr>
                </a:solidFill>
                <a:latin typeface="Adobe 楷体 Std R" panose="02020400000000000000" pitchFamily="18" charset="-122"/>
                <a:ea typeface="Adobe 楷体 Std R" panose="02020400000000000000" pitchFamily="18" charset="-122"/>
              </a:rPr>
              <a:t>研究特色</a:t>
            </a:r>
            <a:endParaRPr kumimoji="1" lang="en-US" altLang="zh-CN" sz="3200" dirty="0" smtClean="0">
              <a:solidFill>
                <a:schemeClr val="bg1">
                  <a:lumMod val="75000"/>
                </a:schemeClr>
              </a:solidFill>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solidFill>
                  <a:schemeClr val="bg1">
                    <a:lumMod val="75000"/>
                  </a:schemeClr>
                </a:solidFill>
                <a:latin typeface="Adobe 楷体 Std R" panose="02020400000000000000" pitchFamily="18" charset="-122"/>
                <a:ea typeface="Adobe 楷体 Std R" panose="02020400000000000000" pitchFamily="18" charset="-122"/>
              </a:rPr>
              <a:t>论文发表与承担课题</a:t>
            </a:r>
            <a:endParaRPr kumimoji="1" lang="en-US" altLang="zh-CN" sz="3200" dirty="0" smtClean="0">
              <a:solidFill>
                <a:schemeClr val="bg1">
                  <a:lumMod val="75000"/>
                </a:schemeClr>
              </a:solidFill>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solidFill>
                  <a:schemeClr val="bg1">
                    <a:lumMod val="75000"/>
                  </a:schemeClr>
                </a:solidFill>
                <a:latin typeface="Adobe 楷体 Std R" panose="02020400000000000000" pitchFamily="18" charset="-122"/>
                <a:ea typeface="Adobe 楷体 Std R" panose="02020400000000000000" pitchFamily="18" charset="-122"/>
              </a:rPr>
              <a:t>研究计划</a:t>
            </a:r>
            <a:endParaRPr kumimoji="1" lang="zh-CN" altLang="en-US" sz="3200" dirty="0">
              <a:solidFill>
                <a:schemeClr val="bg1">
                  <a:lumMod val="75000"/>
                </a:schemeClr>
              </a:solidFill>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15855537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6411279" y="1989254"/>
            <a:ext cx="2503433" cy="1104826"/>
            <a:chOff x="6121753" y="1098645"/>
            <a:chExt cx="2742472" cy="731744"/>
          </a:xfrm>
        </p:grpSpPr>
        <p:sp>
          <p:nvSpPr>
            <p:cNvPr id="14" name="矩形 13"/>
            <p:cNvSpPr/>
            <p:nvPr/>
          </p:nvSpPr>
          <p:spPr>
            <a:xfrm>
              <a:off x="6121753" y="1098645"/>
              <a:ext cx="2637117" cy="731744"/>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6224865" y="1137772"/>
              <a:ext cx="2639360" cy="672690"/>
            </a:xfrm>
            <a:prstGeom prst="rect">
              <a:avLst/>
            </a:prstGeom>
            <a:noFill/>
          </p:spPr>
          <p:txBody>
            <a:bodyPr wrap="square" rtlCol="0">
              <a:spAutoFit/>
            </a:bodyPr>
            <a:lstStyle/>
            <a:p>
              <a:r>
                <a:rPr lang="en-US" altLang="zh-CN" sz="2000" dirty="0" err="1">
                  <a:latin typeface="Adobe 楷体 Std R" panose="02020400000000000000" pitchFamily="18" charset="-122"/>
                  <a:ea typeface="Adobe 楷体 Std R" panose="02020400000000000000" pitchFamily="18" charset="-122"/>
                </a:rPr>
                <a:t>QoE</a:t>
              </a:r>
              <a:r>
                <a:rPr lang="zh-CN" altLang="en-US" sz="2000" dirty="0">
                  <a:latin typeface="Adobe 楷体 Std R" panose="02020400000000000000" pitchFamily="18" charset="-122"/>
                  <a:ea typeface="Adobe 楷体 Std R" panose="02020400000000000000" pitchFamily="18" charset="-122"/>
                </a:rPr>
                <a:t>驱动的</a:t>
              </a:r>
              <a:r>
                <a:rPr lang="en-US" altLang="zh-CN" sz="2000" dirty="0">
                  <a:latin typeface="Adobe 楷体 Std R" panose="02020400000000000000" pitchFamily="18" charset="-122"/>
                  <a:ea typeface="Adobe 楷体 Std R" panose="02020400000000000000" pitchFamily="18" charset="-122"/>
                </a:rPr>
                <a:t>CDN</a:t>
              </a:r>
              <a:r>
                <a:rPr lang="zh-CN" altLang="en-US" sz="2000" dirty="0">
                  <a:latin typeface="Adobe 楷体 Std R" panose="02020400000000000000" pitchFamily="18" charset="-122"/>
                  <a:ea typeface="Adobe 楷体 Std R" panose="02020400000000000000" pitchFamily="18" charset="-122"/>
                </a:rPr>
                <a:t>节点网络计算资源联合优化</a:t>
              </a:r>
            </a:p>
          </p:txBody>
        </p:sp>
      </p:grpSp>
      <p:grpSp>
        <p:nvGrpSpPr>
          <p:cNvPr id="19" name="组合 18"/>
          <p:cNvGrpSpPr/>
          <p:nvPr/>
        </p:nvGrpSpPr>
        <p:grpSpPr>
          <a:xfrm>
            <a:off x="1902942" y="5856044"/>
            <a:ext cx="5057217" cy="435382"/>
            <a:chOff x="2794000" y="3686247"/>
            <a:chExt cx="5057217" cy="435382"/>
          </a:xfrm>
        </p:grpSpPr>
        <p:sp>
          <p:nvSpPr>
            <p:cNvPr id="11" name="矩形 10"/>
            <p:cNvSpPr/>
            <p:nvPr/>
          </p:nvSpPr>
          <p:spPr>
            <a:xfrm>
              <a:off x="2794000" y="3686247"/>
              <a:ext cx="5057217" cy="393605"/>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2794000" y="3721519"/>
              <a:ext cx="4968317" cy="400110"/>
            </a:xfrm>
            <a:prstGeom prst="rect">
              <a:avLst/>
            </a:prstGeom>
            <a:noFill/>
          </p:spPr>
          <p:txBody>
            <a:bodyPr wrap="square" rtlCol="0">
              <a:spAutoFit/>
            </a:bodyPr>
            <a:lstStyle/>
            <a:p>
              <a:r>
                <a:rPr lang="zh-CN" altLang="en-US" sz="2000" dirty="0" smtClean="0">
                  <a:latin typeface="Adobe 楷体 Std R" panose="02020400000000000000" pitchFamily="18" charset="-122"/>
                  <a:ea typeface="Adobe 楷体 Std R" panose="02020400000000000000" pitchFamily="18" charset="-122"/>
                </a:rPr>
                <a:t>百视通、腾讯系统日志与用户日志数据</a:t>
              </a:r>
              <a:endParaRPr lang="zh-CN" altLang="en-US" sz="2000" dirty="0">
                <a:latin typeface="Adobe 楷体 Std R" panose="02020400000000000000" pitchFamily="18" charset="-122"/>
                <a:ea typeface="Adobe 楷体 Std R" panose="02020400000000000000" pitchFamily="18" charset="-122"/>
              </a:endParaRPr>
            </a:p>
          </p:txBody>
        </p:sp>
      </p:grpSp>
      <p:grpSp>
        <p:nvGrpSpPr>
          <p:cNvPr id="23" name="组合 22"/>
          <p:cNvGrpSpPr/>
          <p:nvPr/>
        </p:nvGrpSpPr>
        <p:grpSpPr>
          <a:xfrm>
            <a:off x="255997" y="2004128"/>
            <a:ext cx="2172130" cy="1089952"/>
            <a:chOff x="888805" y="1199450"/>
            <a:chExt cx="2527495" cy="771338"/>
          </a:xfrm>
        </p:grpSpPr>
        <p:sp>
          <p:nvSpPr>
            <p:cNvPr id="5" name="矩形 4"/>
            <p:cNvSpPr/>
            <p:nvPr/>
          </p:nvSpPr>
          <p:spPr>
            <a:xfrm>
              <a:off x="901700" y="1199450"/>
              <a:ext cx="2514600" cy="731744"/>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888805" y="1252023"/>
              <a:ext cx="2462302" cy="718765"/>
            </a:xfrm>
            <a:prstGeom prst="rect">
              <a:avLst/>
            </a:prstGeom>
            <a:noFill/>
          </p:spPr>
          <p:txBody>
            <a:bodyPr wrap="square" rtlCol="0">
              <a:spAutoFit/>
            </a:bodyPr>
            <a:lstStyle/>
            <a:p>
              <a:r>
                <a:rPr lang="zh-CN" altLang="en-US" sz="2000" dirty="0">
                  <a:latin typeface="Adobe 楷体 Std R" panose="02020400000000000000" pitchFamily="18" charset="-122"/>
                  <a:ea typeface="Adobe 楷体 Std R" panose="02020400000000000000" pitchFamily="18" charset="-122"/>
                </a:rPr>
                <a:t>多</a:t>
              </a:r>
              <a:r>
                <a:rPr lang="en-US" altLang="zh-CN" sz="2000" dirty="0">
                  <a:latin typeface="Adobe 楷体 Std R" panose="02020400000000000000" pitchFamily="18" charset="-122"/>
                  <a:ea typeface="Adobe 楷体 Std R" panose="02020400000000000000" pitchFamily="18" charset="-122"/>
                </a:rPr>
                <a:t>CDN</a:t>
              </a:r>
              <a:r>
                <a:rPr lang="zh-CN" altLang="en-US" sz="2000" dirty="0">
                  <a:latin typeface="Adobe 楷体 Std R" panose="02020400000000000000" pitchFamily="18" charset="-122"/>
                  <a:ea typeface="Adobe 楷体 Std R" panose="02020400000000000000" pitchFamily="18" charset="-122"/>
                </a:rPr>
                <a:t>下</a:t>
              </a:r>
              <a:r>
                <a:rPr lang="en-US" altLang="zh-CN" sz="2000" dirty="0">
                  <a:latin typeface="Adobe 楷体 Std R" panose="02020400000000000000" pitchFamily="18" charset="-122"/>
                  <a:ea typeface="Adobe 楷体 Std R" panose="02020400000000000000" pitchFamily="18" charset="-122"/>
                </a:rPr>
                <a:t>DASH</a:t>
              </a:r>
              <a:r>
                <a:rPr lang="zh-CN" altLang="en-US" sz="2000" dirty="0">
                  <a:latin typeface="Adobe 楷体 Std R" panose="02020400000000000000" pitchFamily="18" charset="-122"/>
                  <a:ea typeface="Adobe 楷体 Std R" panose="02020400000000000000" pitchFamily="18" charset="-122"/>
                </a:rPr>
                <a:t>视频内容部署优化策略</a:t>
              </a:r>
            </a:p>
          </p:txBody>
        </p:sp>
      </p:grpSp>
      <p:grpSp>
        <p:nvGrpSpPr>
          <p:cNvPr id="25" name="组合 24"/>
          <p:cNvGrpSpPr/>
          <p:nvPr/>
        </p:nvGrpSpPr>
        <p:grpSpPr>
          <a:xfrm>
            <a:off x="2581265" y="2017125"/>
            <a:ext cx="1805835" cy="1051373"/>
            <a:chOff x="3239247" y="1089212"/>
            <a:chExt cx="1805835" cy="731744"/>
          </a:xfrm>
        </p:grpSpPr>
        <p:sp>
          <p:nvSpPr>
            <p:cNvPr id="13" name="矩形 12"/>
            <p:cNvSpPr/>
            <p:nvPr/>
          </p:nvSpPr>
          <p:spPr>
            <a:xfrm>
              <a:off x="3239247" y="1089212"/>
              <a:ext cx="1718612" cy="731744"/>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3412986" y="1218035"/>
              <a:ext cx="1632096" cy="492681"/>
            </a:xfrm>
            <a:prstGeom prst="rect">
              <a:avLst/>
            </a:prstGeom>
            <a:noFill/>
          </p:spPr>
          <p:txBody>
            <a:bodyPr wrap="square" rtlCol="0">
              <a:spAutoFit/>
            </a:bodyPr>
            <a:lstStyle/>
            <a:p>
              <a:r>
                <a:rPr lang="zh-CN" altLang="en-US" sz="2000" dirty="0">
                  <a:latin typeface="Adobe 楷体 Std R" panose="02020400000000000000" pitchFamily="18" charset="-122"/>
                  <a:ea typeface="Adobe 楷体 Std R" panose="02020400000000000000" pitchFamily="18" charset="-122"/>
                </a:rPr>
                <a:t>多</a:t>
              </a:r>
              <a:r>
                <a:rPr lang="en-US" altLang="zh-CN" sz="2000" dirty="0">
                  <a:latin typeface="Adobe 楷体 Std R" panose="02020400000000000000" pitchFamily="18" charset="-122"/>
                  <a:ea typeface="Adobe 楷体 Std R" panose="02020400000000000000" pitchFamily="18" charset="-122"/>
                </a:rPr>
                <a:t>CDN</a:t>
              </a:r>
              <a:r>
                <a:rPr lang="zh-CN" altLang="en-US" sz="2000" dirty="0">
                  <a:latin typeface="Adobe 楷体 Std R" panose="02020400000000000000" pitchFamily="18" charset="-122"/>
                  <a:ea typeface="Adobe 楷体 Std R" panose="02020400000000000000" pitchFamily="18" charset="-122"/>
                </a:rPr>
                <a:t>节点选择</a:t>
              </a:r>
            </a:p>
          </p:txBody>
        </p:sp>
      </p:grpSp>
      <p:grpSp>
        <p:nvGrpSpPr>
          <p:cNvPr id="9" name="组合 8"/>
          <p:cNvGrpSpPr/>
          <p:nvPr/>
        </p:nvGrpSpPr>
        <p:grpSpPr>
          <a:xfrm>
            <a:off x="1708550" y="3608322"/>
            <a:ext cx="5162710" cy="1460608"/>
            <a:chOff x="1726660" y="3317550"/>
            <a:chExt cx="5162710" cy="1460608"/>
          </a:xfrm>
        </p:grpSpPr>
        <p:sp>
          <p:nvSpPr>
            <p:cNvPr id="12" name="矩形 11"/>
            <p:cNvSpPr/>
            <p:nvPr/>
          </p:nvSpPr>
          <p:spPr>
            <a:xfrm>
              <a:off x="1726660" y="3317550"/>
              <a:ext cx="5162710" cy="146060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4506713" y="3512213"/>
              <a:ext cx="2059020" cy="1015663"/>
              <a:chOff x="4830900" y="2182658"/>
              <a:chExt cx="2059020" cy="1015663"/>
            </a:xfrm>
          </p:grpSpPr>
          <p:sp>
            <p:nvSpPr>
              <p:cNvPr id="6" name="矩形 5"/>
              <p:cNvSpPr/>
              <p:nvPr/>
            </p:nvSpPr>
            <p:spPr>
              <a:xfrm>
                <a:off x="4830900" y="2228506"/>
                <a:ext cx="1922677" cy="901932"/>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a:t>
                </a:r>
                <a:endParaRPr lang="zh-CN" altLang="en-US" dirty="0"/>
              </a:p>
            </p:txBody>
          </p:sp>
          <p:sp>
            <p:nvSpPr>
              <p:cNvPr id="26" name="文本框 25"/>
              <p:cNvSpPr txBox="1"/>
              <p:nvPr/>
            </p:nvSpPr>
            <p:spPr>
              <a:xfrm>
                <a:off x="4830900" y="2182658"/>
                <a:ext cx="2059020" cy="1015663"/>
              </a:xfrm>
              <a:prstGeom prst="rect">
                <a:avLst/>
              </a:prstGeom>
              <a:noFill/>
            </p:spPr>
            <p:txBody>
              <a:bodyPr wrap="square" rtlCol="0">
                <a:spAutoFit/>
              </a:bodyPr>
              <a:lstStyle/>
              <a:p>
                <a:r>
                  <a:rPr lang="en-US" altLang="zh-CN" sz="2000" dirty="0" smtClean="0">
                    <a:latin typeface="Adobe 楷体 Std R" panose="02020400000000000000" pitchFamily="18" charset="-122"/>
                    <a:ea typeface="Adobe 楷体 Std R" panose="02020400000000000000" pitchFamily="18" charset="-122"/>
                  </a:rPr>
                  <a:t>DASH</a:t>
                </a:r>
                <a:r>
                  <a:rPr lang="zh-CN" altLang="en-US" sz="2000" dirty="0" smtClean="0">
                    <a:latin typeface="Adobe 楷体 Std R" panose="02020400000000000000" pitchFamily="18" charset="-122"/>
                    <a:ea typeface="Adobe 楷体 Std R" panose="02020400000000000000" pitchFamily="18" charset="-122"/>
                  </a:rPr>
                  <a:t>内容访问与版本流行度分布</a:t>
                </a:r>
                <a:endParaRPr lang="zh-CN" altLang="en-US" sz="2000" dirty="0">
                  <a:latin typeface="Adobe 楷体 Std R" panose="02020400000000000000" pitchFamily="18" charset="-122"/>
                  <a:ea typeface="Adobe 楷体 Std R" panose="02020400000000000000" pitchFamily="18" charset="-122"/>
                </a:endParaRPr>
              </a:p>
            </p:txBody>
          </p:sp>
        </p:grpSp>
        <p:grpSp>
          <p:nvGrpSpPr>
            <p:cNvPr id="34" name="组合 33"/>
            <p:cNvGrpSpPr/>
            <p:nvPr/>
          </p:nvGrpSpPr>
          <p:grpSpPr>
            <a:xfrm>
              <a:off x="2131018" y="3523040"/>
              <a:ext cx="2059020" cy="1015663"/>
              <a:chOff x="-13451" y="2207567"/>
              <a:chExt cx="2059020" cy="1015663"/>
            </a:xfrm>
          </p:grpSpPr>
          <p:sp>
            <p:nvSpPr>
              <p:cNvPr id="35" name="矩形 34"/>
              <p:cNvSpPr/>
              <p:nvPr/>
            </p:nvSpPr>
            <p:spPr>
              <a:xfrm>
                <a:off x="10995" y="2242588"/>
                <a:ext cx="1922677" cy="901932"/>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13451" y="2207567"/>
                <a:ext cx="2059020" cy="1015663"/>
              </a:xfrm>
              <a:prstGeom prst="rect">
                <a:avLst/>
              </a:prstGeom>
              <a:noFill/>
            </p:spPr>
            <p:txBody>
              <a:bodyPr wrap="square" rtlCol="0">
                <a:spAutoFit/>
              </a:bodyPr>
              <a:lstStyle/>
              <a:p>
                <a:r>
                  <a:rPr lang="en-US" altLang="zh-CN" sz="2000" dirty="0">
                    <a:latin typeface="Adobe 楷体 Std R" panose="02020400000000000000" pitchFamily="18" charset="-122"/>
                    <a:ea typeface="Adobe 楷体 Std R" panose="02020400000000000000" pitchFamily="18" charset="-122"/>
                  </a:rPr>
                  <a:t>DASH</a:t>
                </a:r>
                <a:r>
                  <a:rPr lang="zh-CN" altLang="en-US" sz="2000" dirty="0">
                    <a:latin typeface="Adobe 楷体 Std R" panose="02020400000000000000" pitchFamily="18" charset="-122"/>
                    <a:ea typeface="Adobe 楷体 Std R" panose="02020400000000000000" pitchFamily="18" charset="-122"/>
                  </a:rPr>
                  <a:t>用户体验与访问行为大规模测量</a:t>
                </a:r>
              </a:p>
            </p:txBody>
          </p:sp>
        </p:grpSp>
      </p:grpSp>
      <p:sp>
        <p:nvSpPr>
          <p:cNvPr id="39" name="上箭头 38"/>
          <p:cNvSpPr/>
          <p:nvPr/>
        </p:nvSpPr>
        <p:spPr>
          <a:xfrm>
            <a:off x="3999381" y="3170852"/>
            <a:ext cx="907266" cy="2912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上箭头 39"/>
          <p:cNvSpPr/>
          <p:nvPr/>
        </p:nvSpPr>
        <p:spPr>
          <a:xfrm>
            <a:off x="4025523" y="5358540"/>
            <a:ext cx="907266" cy="2912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标题 42"/>
          <p:cNvSpPr>
            <a:spLocks noGrp="1"/>
          </p:cNvSpPr>
          <p:nvPr>
            <p:ph type="title"/>
          </p:nvPr>
        </p:nvSpPr>
        <p:spPr>
          <a:xfrm>
            <a:off x="1548165" y="310183"/>
            <a:ext cx="4045773" cy="1143000"/>
          </a:xfrm>
        </p:spPr>
        <p:txBody>
          <a:bodyPr>
            <a:normAutofit/>
          </a:bodyPr>
          <a:lstStyle/>
          <a:p>
            <a:r>
              <a:rPr kumimoji="1" lang="zh-CN" altLang="en-US" sz="3200" dirty="0">
                <a:latin typeface="Adobe 楷体 Std R" panose="02020400000000000000" pitchFamily="18" charset="-122"/>
                <a:ea typeface="Adobe 楷体 Std R" panose="02020400000000000000" pitchFamily="18" charset="-122"/>
              </a:rPr>
              <a:t>整体研究框架</a:t>
            </a:r>
            <a:endParaRPr lang="zh-CN" altLang="en-US" sz="3200" dirty="0">
              <a:latin typeface="Adobe 楷体 Std R" panose="02020400000000000000" pitchFamily="18" charset="-122"/>
              <a:ea typeface="Adobe 楷体 Std R" panose="02020400000000000000" pitchFamily="18" charset="-122"/>
            </a:endParaRPr>
          </a:p>
        </p:txBody>
      </p:sp>
      <p:grpSp>
        <p:nvGrpSpPr>
          <p:cNvPr id="32" name="组合 31"/>
          <p:cNvGrpSpPr/>
          <p:nvPr/>
        </p:nvGrpSpPr>
        <p:grpSpPr>
          <a:xfrm>
            <a:off x="4449478" y="1988349"/>
            <a:ext cx="1774639" cy="1075034"/>
            <a:chOff x="3235711" y="1089212"/>
            <a:chExt cx="1774639" cy="731744"/>
          </a:xfrm>
        </p:grpSpPr>
        <p:sp>
          <p:nvSpPr>
            <p:cNvPr id="33" name="矩形 32"/>
            <p:cNvSpPr/>
            <p:nvPr/>
          </p:nvSpPr>
          <p:spPr>
            <a:xfrm>
              <a:off x="3239247" y="1089212"/>
              <a:ext cx="1718612" cy="731744"/>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3235711" y="1315688"/>
              <a:ext cx="1774639" cy="272343"/>
            </a:xfrm>
            <a:prstGeom prst="rect">
              <a:avLst/>
            </a:prstGeom>
            <a:noFill/>
          </p:spPr>
          <p:txBody>
            <a:bodyPr wrap="square" rtlCol="0">
              <a:spAutoFit/>
            </a:bodyPr>
            <a:lstStyle/>
            <a:p>
              <a:r>
                <a:rPr lang="zh-CN" altLang="en-US" sz="2000" dirty="0">
                  <a:latin typeface="Adobe 楷体 Std R" panose="02020400000000000000" pitchFamily="18" charset="-122"/>
                  <a:ea typeface="Adobe 楷体 Std R" panose="02020400000000000000" pitchFamily="18" charset="-122"/>
                </a:rPr>
                <a:t>动态码率选择</a:t>
              </a:r>
            </a:p>
          </p:txBody>
        </p:sp>
      </p:grpSp>
    </p:spTree>
    <p:extLst>
      <p:ext uri="{BB962C8B-B14F-4D97-AF65-F5344CB8AC3E}">
        <p14:creationId xmlns:p14="http://schemas.microsoft.com/office/powerpoint/2010/main" val="8809470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35847" y="492313"/>
            <a:ext cx="7365253" cy="930087"/>
          </a:xfrm>
        </p:spPr>
        <p:txBody>
          <a:bodyPr>
            <a:normAutofit fontScale="90000"/>
          </a:bodyPr>
          <a:lstStyle/>
          <a:p>
            <a:r>
              <a:rPr kumimoji="1" lang="zh-CN" altLang="en-US" sz="3600" dirty="0" smtClean="0">
                <a:latin typeface="Adobe 楷体 Std R" panose="02020400000000000000" pitchFamily="18" charset="-122"/>
                <a:ea typeface="Adobe 楷体 Std R" panose="02020400000000000000" pitchFamily="18" charset="-122"/>
              </a:rPr>
              <a:t>开销与性能优化的多</a:t>
            </a:r>
            <a:r>
              <a:rPr kumimoji="1" lang="en-US" altLang="zh-CN" sz="3600" dirty="0" smtClean="0">
                <a:latin typeface="Adobe 楷体 Std R" panose="02020400000000000000" pitchFamily="18" charset="-122"/>
                <a:ea typeface="Adobe 楷体 Std R" panose="02020400000000000000" pitchFamily="18" charset="-122"/>
              </a:rPr>
              <a:t>CDN</a:t>
            </a:r>
            <a:r>
              <a:rPr kumimoji="1" lang="zh-CN" altLang="en-US" sz="3600" dirty="0" smtClean="0">
                <a:latin typeface="Adobe 楷体 Std R" panose="02020400000000000000" pitchFamily="18" charset="-122"/>
                <a:ea typeface="Adobe 楷体 Std R" panose="02020400000000000000" pitchFamily="18" charset="-122"/>
              </a:rPr>
              <a:t>内容部署策略</a:t>
            </a:r>
            <a:r>
              <a:rPr kumimoji="1" lang="en-US" altLang="zh-CN" dirty="0" smtClean="0"/>
              <a:t/>
            </a:r>
            <a:br>
              <a:rPr kumimoji="1" lang="en-US" altLang="zh-CN" dirty="0" smtClean="0"/>
            </a:br>
            <a:endParaRPr kumimoji="1" lang="en-US" altLang="zh-CN" dirty="0"/>
          </a:p>
        </p:txBody>
      </p:sp>
      <p:sp>
        <p:nvSpPr>
          <p:cNvPr id="3" name="内容占位符 2"/>
          <p:cNvSpPr>
            <a:spLocks noGrp="1"/>
          </p:cNvSpPr>
          <p:nvPr>
            <p:ph idx="1"/>
          </p:nvPr>
        </p:nvSpPr>
        <p:spPr>
          <a:xfrm>
            <a:off x="228600" y="1562661"/>
            <a:ext cx="8572500" cy="4901078"/>
          </a:xfrm>
        </p:spPr>
        <p:txBody>
          <a:bodyPr>
            <a:normAutofit/>
          </a:bodyPr>
          <a:lstStyle/>
          <a:p>
            <a:pPr marL="548640" lvl="2" indent="-274320">
              <a:spcBef>
                <a:spcPts val="580"/>
              </a:spcBef>
              <a:buClr>
                <a:srgbClr val="C00000"/>
              </a:buClr>
            </a:pPr>
            <a:r>
              <a:rPr kumimoji="1" lang="zh-CN" altLang="en-US" sz="2400" dirty="0" smtClean="0">
                <a:latin typeface="Adobe 楷体 Std R" panose="02020400000000000000" pitchFamily="18" charset="-122"/>
                <a:ea typeface="Adobe 楷体 Std R" panose="02020400000000000000" pitchFamily="18" charset="-122"/>
              </a:rPr>
              <a:t>由于视频供应商用来提供服务的运营成本是有限的。如何在有限的资源下部署视频内容，最大化用户体验，实现开销与性能的联合优化，涉及到以下问题：</a:t>
            </a:r>
            <a:endParaRPr kumimoji="1" lang="en-US" altLang="zh-CN" sz="2400" dirty="0" smtClean="0">
              <a:latin typeface="Adobe 楷体 Std R" panose="02020400000000000000" pitchFamily="18" charset="-122"/>
              <a:ea typeface="Adobe 楷体 Std R" panose="02020400000000000000" pitchFamily="18" charset="-122"/>
            </a:endParaRPr>
          </a:p>
          <a:p>
            <a:pPr marL="822960" lvl="3" indent="-274320">
              <a:spcBef>
                <a:spcPts val="580"/>
              </a:spcBef>
              <a:buClr>
                <a:srgbClr val="C00000"/>
              </a:buClr>
            </a:pPr>
            <a:r>
              <a:rPr kumimoji="1" lang="en-US" altLang="zh-CN" sz="2200" dirty="0" smtClean="0">
                <a:latin typeface="Adobe 楷体 Std R" panose="02020400000000000000" pitchFamily="18" charset="-122"/>
                <a:ea typeface="Adobe 楷体 Std R" panose="02020400000000000000" pitchFamily="18" charset="-122"/>
              </a:rPr>
              <a:t>DASH</a:t>
            </a:r>
            <a:r>
              <a:rPr kumimoji="1" lang="zh-CN" altLang="en-US" sz="2200" dirty="0">
                <a:latin typeface="Adobe 楷体 Std R" panose="02020400000000000000" pitchFamily="18" charset="-122"/>
                <a:ea typeface="Adobe 楷体 Std R" panose="02020400000000000000" pitchFamily="18" charset="-122"/>
              </a:rPr>
              <a:t>内容访问与版本流行度</a:t>
            </a:r>
            <a:r>
              <a:rPr kumimoji="1" lang="zh-CN" altLang="en-US" sz="2200" dirty="0" smtClean="0">
                <a:latin typeface="Adobe 楷体 Std R" panose="02020400000000000000" pitchFamily="18" charset="-122"/>
                <a:ea typeface="Adobe 楷体 Std R" panose="02020400000000000000" pitchFamily="18" charset="-122"/>
              </a:rPr>
              <a:t>预测</a:t>
            </a:r>
            <a:endParaRPr kumimoji="1" lang="en-US" altLang="zh-CN" sz="2200" dirty="0" smtClean="0">
              <a:latin typeface="Adobe 楷体 Std R" panose="02020400000000000000" pitchFamily="18" charset="-122"/>
              <a:ea typeface="Adobe 楷体 Std R" panose="02020400000000000000" pitchFamily="18" charset="-122"/>
            </a:endParaRPr>
          </a:p>
          <a:p>
            <a:pPr marL="822960" lvl="3" indent="-274320">
              <a:spcBef>
                <a:spcPts val="580"/>
              </a:spcBef>
              <a:buClr>
                <a:srgbClr val="C00000"/>
              </a:buClr>
            </a:pPr>
            <a:r>
              <a:rPr kumimoji="1" lang="zh-CN" altLang="en-US" sz="2200" dirty="0" smtClean="0">
                <a:latin typeface="Adobe 楷体 Std R" panose="02020400000000000000" pitchFamily="18" charset="-122"/>
                <a:ea typeface="Adobe 楷体 Std R" panose="02020400000000000000" pitchFamily="18" charset="-122"/>
              </a:rPr>
              <a:t>资源分配</a:t>
            </a:r>
            <a:r>
              <a:rPr kumimoji="1" lang="zh-CN" altLang="en-US" sz="2200" dirty="0">
                <a:latin typeface="Adobe 楷体 Std R" panose="02020400000000000000" pitchFamily="18" charset="-122"/>
                <a:ea typeface="Adobe 楷体 Std R" panose="02020400000000000000" pitchFamily="18" charset="-122"/>
              </a:rPr>
              <a:t> </a:t>
            </a:r>
            <a:r>
              <a:rPr kumimoji="1" lang="zh-CN" altLang="en-US" sz="2200" dirty="0" smtClean="0">
                <a:latin typeface="Adobe 楷体 Std R" panose="02020400000000000000" pitchFamily="18" charset="-122"/>
                <a:ea typeface="Adobe 楷体 Std R" panose="02020400000000000000" pitchFamily="18" charset="-122"/>
              </a:rPr>
              <a:t> 最大效益的区域</a:t>
            </a:r>
            <a:endParaRPr kumimoji="1" lang="en-US" altLang="zh-CN" sz="2200" dirty="0">
              <a:latin typeface="Adobe 楷体 Std R" panose="02020400000000000000" pitchFamily="18" charset="-122"/>
              <a:ea typeface="Adobe 楷体 Std R" panose="02020400000000000000" pitchFamily="18" charset="-122"/>
            </a:endParaRPr>
          </a:p>
          <a:p>
            <a:pPr marL="822960" lvl="3" indent="-274320">
              <a:spcBef>
                <a:spcPts val="580"/>
              </a:spcBef>
              <a:buClr>
                <a:srgbClr val="C00000"/>
              </a:buClr>
            </a:pPr>
            <a:r>
              <a:rPr kumimoji="1" lang="zh-CN" altLang="en-US" sz="2200" dirty="0" smtClean="0">
                <a:latin typeface="Adobe 楷体 Std R" panose="02020400000000000000" pitchFamily="18" charset="-122"/>
                <a:ea typeface="Adobe 楷体 Std R" panose="02020400000000000000" pitchFamily="18" charset="-122"/>
              </a:rPr>
              <a:t>给定</a:t>
            </a:r>
            <a:r>
              <a:rPr kumimoji="1" lang="zh-CN" altLang="en-US" sz="2200" dirty="0">
                <a:latin typeface="Adobe 楷体 Std R" panose="02020400000000000000" pitchFamily="18" charset="-122"/>
                <a:ea typeface="Adobe 楷体 Std R" panose="02020400000000000000" pitchFamily="18" charset="-122"/>
              </a:rPr>
              <a:t>资源分配情况下内容</a:t>
            </a:r>
            <a:r>
              <a:rPr kumimoji="1" lang="zh-CN" altLang="en-US" sz="2200" dirty="0" smtClean="0">
                <a:latin typeface="Adobe 楷体 Std R" panose="02020400000000000000" pitchFamily="18" charset="-122"/>
                <a:ea typeface="Adobe 楷体 Std R" panose="02020400000000000000" pitchFamily="18" charset="-122"/>
              </a:rPr>
              <a:t>部署 减少跨区域流量</a:t>
            </a:r>
            <a:endParaRPr kumimoji="1" lang="en-US" altLang="zh-CN" sz="2200" dirty="0" smtClean="0">
              <a:latin typeface="Adobe 楷体 Std R" panose="02020400000000000000" pitchFamily="18" charset="-122"/>
              <a:ea typeface="Adobe 楷体 Std R" panose="02020400000000000000" pitchFamily="18" charset="-122"/>
            </a:endParaRPr>
          </a:p>
          <a:p>
            <a:pPr marL="274320" lvl="2" indent="0">
              <a:spcBef>
                <a:spcPts val="580"/>
              </a:spcBef>
              <a:buClr>
                <a:schemeClr val="accent1"/>
              </a:buClr>
              <a:buNone/>
            </a:pPr>
            <a:endParaRPr kumimoji="1" lang="en-US" altLang="zh-CN" dirty="0" smtClean="0"/>
          </a:p>
          <a:p>
            <a:pPr marL="274320" lvl="1" indent="-274320">
              <a:spcBef>
                <a:spcPts val="580"/>
              </a:spcBef>
              <a:buClr>
                <a:schemeClr val="accent1"/>
              </a:buClr>
            </a:pPr>
            <a:endParaRPr kumimoji="1" lang="en-US" altLang="zh-CN" dirty="0"/>
          </a:p>
          <a:p>
            <a:pPr marL="274320" lvl="1" indent="-274320">
              <a:spcBef>
                <a:spcPts val="580"/>
              </a:spcBef>
              <a:buClr>
                <a:schemeClr val="accent1"/>
              </a:buClr>
            </a:pPr>
            <a:endParaRPr kumimoji="1" lang="en-US" altLang="zh-CN" dirty="0" smtClean="0"/>
          </a:p>
          <a:p>
            <a:pPr marL="0" lvl="1" indent="0">
              <a:spcBef>
                <a:spcPts val="580"/>
              </a:spcBef>
              <a:buClr>
                <a:schemeClr val="accent1"/>
              </a:buClr>
              <a:buNone/>
            </a:pPr>
            <a:endParaRPr kumimoji="1" lang="en-US" altLang="zh-CN" dirty="0" smtClean="0"/>
          </a:p>
          <a:p>
            <a:pPr marL="274320" lvl="1" indent="-274320">
              <a:spcBef>
                <a:spcPts val="580"/>
              </a:spcBef>
              <a:buClr>
                <a:schemeClr val="accent1"/>
              </a:buClr>
            </a:pPr>
            <a:endParaRPr kumimoji="1" lang="en-US" altLang="zh-CN" dirty="0"/>
          </a:p>
          <a:p>
            <a:pPr marL="274320" lvl="1" indent="-274320">
              <a:spcBef>
                <a:spcPts val="580"/>
              </a:spcBef>
              <a:buClr>
                <a:schemeClr val="accent1"/>
              </a:buClr>
            </a:pPr>
            <a:endParaRPr kumimoji="1" lang="en-US" altLang="zh-CN" dirty="0" smtClean="0"/>
          </a:p>
          <a:p>
            <a:pPr marL="274320" lvl="1" indent="-274320">
              <a:spcBef>
                <a:spcPts val="580"/>
              </a:spcBef>
              <a:buClr>
                <a:schemeClr val="accent1"/>
              </a:buClr>
            </a:pPr>
            <a:endParaRPr kumimoji="1" lang="en-US" altLang="zh-CN" dirty="0"/>
          </a:p>
          <a:p>
            <a:pPr marL="274320" lvl="1" indent="-274320">
              <a:spcBef>
                <a:spcPts val="580"/>
              </a:spcBef>
              <a:buClr>
                <a:schemeClr val="accent1"/>
              </a:buClr>
            </a:pPr>
            <a:endParaRPr kumimoji="1" lang="en-US" altLang="zh-CN" dirty="0" smtClean="0"/>
          </a:p>
          <a:p>
            <a:pPr marL="274320" lvl="1" indent="-274320">
              <a:spcBef>
                <a:spcPts val="580"/>
              </a:spcBef>
              <a:buClr>
                <a:schemeClr val="accent1"/>
              </a:buClr>
            </a:pPr>
            <a:endParaRPr kumimoji="1" lang="en-US" altLang="zh-CN" dirty="0"/>
          </a:p>
          <a:p>
            <a:pPr marL="0" lvl="1" indent="0">
              <a:spcBef>
                <a:spcPts val="580"/>
              </a:spcBef>
              <a:buClr>
                <a:schemeClr val="accent1"/>
              </a:buClr>
              <a:buNone/>
            </a:pPr>
            <a:endParaRPr kumimoji="1" lang="en-US" altLang="zh-CN" dirty="0" smtClean="0"/>
          </a:p>
        </p:txBody>
      </p:sp>
      <p:pic>
        <p:nvPicPr>
          <p:cNvPr id="4" name="图片 3"/>
          <p:cNvPicPr>
            <a:picLocks noChangeAspect="1"/>
          </p:cNvPicPr>
          <p:nvPr/>
        </p:nvPicPr>
        <p:blipFill>
          <a:blip r:embed="rId3"/>
          <a:stretch>
            <a:fillRect/>
          </a:stretch>
        </p:blipFill>
        <p:spPr>
          <a:xfrm>
            <a:off x="1340223" y="4013200"/>
            <a:ext cx="6705600" cy="2705100"/>
          </a:xfrm>
          <a:prstGeom prst="rect">
            <a:avLst/>
          </a:prstGeom>
        </p:spPr>
      </p:pic>
    </p:spTree>
    <p:extLst>
      <p:ext uri="{BB962C8B-B14F-4D97-AF65-F5344CB8AC3E}">
        <p14:creationId xmlns:p14="http://schemas.microsoft.com/office/powerpoint/2010/main" val="26884050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6550" y="336552"/>
            <a:ext cx="7886700" cy="1325563"/>
          </a:xfrm>
        </p:spPr>
        <p:txBody>
          <a:bodyPr>
            <a:normAutofit/>
          </a:bodyPr>
          <a:lstStyle/>
          <a:p>
            <a:r>
              <a:rPr kumimoji="1" lang="zh-CN" altLang="en-US" sz="4400" dirty="0" smtClean="0">
                <a:latin typeface="Adobe 楷体 Std R" panose="02020400000000000000" pitchFamily="18" charset="-122"/>
                <a:ea typeface="Adobe 楷体 Std R" panose="02020400000000000000" pitchFamily="18" charset="-122"/>
              </a:rPr>
              <a:t>内容提要</a:t>
            </a:r>
            <a:endParaRPr kumimoji="1" lang="zh-CN" altLang="en-US" sz="44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514350" y="1825625"/>
            <a:ext cx="7886700" cy="4351338"/>
          </a:xfrm>
        </p:spPr>
        <p:txBody>
          <a:bodyPr>
            <a:normAutofit/>
          </a:bodyPr>
          <a:lstStyle/>
          <a:p>
            <a:pPr>
              <a:buClr>
                <a:srgbClr val="C00000"/>
              </a:buClr>
            </a:pPr>
            <a:r>
              <a:rPr kumimoji="1" lang="zh-CN" altLang="en-US" sz="3200" dirty="0">
                <a:latin typeface="Adobe 楷体 Std R" panose="02020400000000000000" pitchFamily="18" charset="-122"/>
                <a:ea typeface="Adobe 楷体 Std R" panose="02020400000000000000" pitchFamily="18" charset="-122"/>
              </a:rPr>
              <a:t>选题</a:t>
            </a:r>
            <a:r>
              <a:rPr kumimoji="1" lang="zh-CN" altLang="en-US" sz="3200" dirty="0" smtClean="0">
                <a:latin typeface="Adobe 楷体 Std R" panose="02020400000000000000" pitchFamily="18" charset="-122"/>
                <a:ea typeface="Adobe 楷体 Std R" panose="02020400000000000000" pitchFamily="18" charset="-122"/>
              </a:rPr>
              <a:t>背景和意义</a:t>
            </a:r>
            <a:endParaRPr kumimoji="1" lang="en-US" altLang="zh-CN" sz="3200" dirty="0" smtClean="0">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latin typeface="Adobe 楷体 Std R" panose="02020400000000000000" pitchFamily="18" charset="-122"/>
                <a:ea typeface="Adobe 楷体 Std R" panose="02020400000000000000" pitchFamily="18" charset="-122"/>
              </a:rPr>
              <a:t>国内外研究现状</a:t>
            </a:r>
            <a:endParaRPr kumimoji="1" lang="en-US" altLang="zh-CN" sz="3200" dirty="0" smtClean="0">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latin typeface="Adobe 楷体 Std R" panose="02020400000000000000" pitchFamily="18" charset="-122"/>
                <a:ea typeface="Adobe 楷体 Std R" panose="02020400000000000000" pitchFamily="18" charset="-122"/>
              </a:rPr>
              <a:t>拟研究内容与研究策略</a:t>
            </a:r>
            <a:endParaRPr kumimoji="1" lang="en-US" altLang="zh-CN" sz="3200" dirty="0" smtClean="0">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latin typeface="Adobe 楷体 Std R" panose="02020400000000000000" pitchFamily="18" charset="-122"/>
                <a:ea typeface="Adobe 楷体 Std R" panose="02020400000000000000" pitchFamily="18" charset="-122"/>
              </a:rPr>
              <a:t>研究特色</a:t>
            </a:r>
            <a:endParaRPr kumimoji="1" lang="en-US" altLang="zh-CN" sz="3200" dirty="0" smtClean="0">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latin typeface="Adobe 楷体 Std R" panose="02020400000000000000" pitchFamily="18" charset="-122"/>
                <a:ea typeface="Adobe 楷体 Std R" panose="02020400000000000000" pitchFamily="18" charset="-122"/>
              </a:rPr>
              <a:t>论文发表与承担课题</a:t>
            </a:r>
            <a:endParaRPr kumimoji="1" lang="en-US" altLang="zh-CN" sz="3200" dirty="0" smtClean="0">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latin typeface="Adobe 楷体 Std R" panose="02020400000000000000" pitchFamily="18" charset="-122"/>
                <a:ea typeface="Adobe 楷体 Std R" panose="02020400000000000000" pitchFamily="18" charset="-122"/>
              </a:rPr>
              <a:t>研究计划</a:t>
            </a:r>
            <a:endParaRPr kumimoji="1" lang="zh-CN" altLang="en-US" sz="3200" dirty="0">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15855537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15769" y="557201"/>
            <a:ext cx="7410731" cy="790705"/>
          </a:xfrm>
        </p:spPr>
        <p:txBody>
          <a:bodyPr>
            <a:normAutofit fontScale="90000"/>
          </a:bodyPr>
          <a:lstStyle/>
          <a:p>
            <a:r>
              <a:rPr kumimoji="1" lang="zh-CN" altLang="en-US" sz="3600" dirty="0" smtClean="0">
                <a:latin typeface="Adobe 楷体 Std R" panose="02020400000000000000" pitchFamily="18" charset="-122"/>
                <a:ea typeface="Adobe 楷体 Std R" panose="02020400000000000000" pitchFamily="18" charset="-122"/>
              </a:rPr>
              <a:t>开销与性能优化的多</a:t>
            </a:r>
            <a:r>
              <a:rPr kumimoji="1" lang="en-US" altLang="zh-CN" sz="3600" dirty="0" smtClean="0">
                <a:latin typeface="Adobe 楷体 Std R" panose="02020400000000000000" pitchFamily="18" charset="-122"/>
                <a:ea typeface="Adobe 楷体 Std R" panose="02020400000000000000" pitchFamily="18" charset="-122"/>
              </a:rPr>
              <a:t>CDN</a:t>
            </a:r>
            <a:r>
              <a:rPr kumimoji="1" lang="zh-CN" altLang="en-US" sz="3600" dirty="0" smtClean="0">
                <a:latin typeface="Adobe 楷体 Std R" panose="02020400000000000000" pitchFamily="18" charset="-122"/>
                <a:ea typeface="Adobe 楷体 Std R" panose="02020400000000000000" pitchFamily="18" charset="-122"/>
              </a:rPr>
              <a:t>内容部署策略</a:t>
            </a:r>
            <a:r>
              <a:rPr kumimoji="1" lang="en-US" altLang="zh-CN" dirty="0" smtClean="0"/>
              <a:t/>
            </a:r>
            <a:br>
              <a:rPr kumimoji="1" lang="en-US" altLang="zh-CN" dirty="0" smtClean="0"/>
            </a:br>
            <a:endParaRPr kumimoji="1" lang="en-US" altLang="zh-CN" dirty="0"/>
          </a:p>
        </p:txBody>
      </p:sp>
      <p:sp>
        <p:nvSpPr>
          <p:cNvPr id="3" name="内容占位符 2"/>
          <p:cNvSpPr>
            <a:spLocks noGrp="1"/>
          </p:cNvSpPr>
          <p:nvPr>
            <p:ph idx="1"/>
          </p:nvPr>
        </p:nvSpPr>
        <p:spPr>
          <a:xfrm>
            <a:off x="469153" y="1519685"/>
            <a:ext cx="8661400" cy="4980624"/>
          </a:xfrm>
        </p:spPr>
        <p:txBody>
          <a:bodyPr>
            <a:normAutofit/>
          </a:bodyPr>
          <a:lstStyle/>
          <a:p>
            <a:pPr marL="342900" lvl="1" indent="-342900">
              <a:spcBef>
                <a:spcPts val="580"/>
              </a:spcBef>
              <a:buClr>
                <a:srgbClr val="C00000"/>
              </a:buClr>
            </a:pPr>
            <a:r>
              <a:rPr kumimoji="1" lang="zh-CN" altLang="en-US" sz="2400" dirty="0">
                <a:latin typeface="Adobe 楷体 Std R" panose="02020400000000000000" pitchFamily="18" charset="-122"/>
                <a:ea typeface="Adobe 楷体 Std R" panose="02020400000000000000" pitchFamily="18" charset="-122"/>
              </a:rPr>
              <a:t>建立</a:t>
            </a:r>
            <a:r>
              <a:rPr kumimoji="1" lang="en-US" altLang="zh-CN" sz="2400" dirty="0">
                <a:latin typeface="Adobe 楷体 Std R" panose="02020400000000000000" pitchFamily="18" charset="-122"/>
                <a:ea typeface="Adobe 楷体 Std R" panose="02020400000000000000" pitchFamily="18" charset="-122"/>
              </a:rPr>
              <a:t>DASH</a:t>
            </a:r>
            <a:r>
              <a:rPr kumimoji="1" lang="zh-CN" altLang="en-US" sz="2400" dirty="0">
                <a:latin typeface="Adobe 楷体 Std R" panose="02020400000000000000" pitchFamily="18" charset="-122"/>
                <a:ea typeface="Adobe 楷体 Std R" panose="02020400000000000000" pitchFamily="18" charset="-122"/>
              </a:rPr>
              <a:t>内容访问与版本流行度</a:t>
            </a:r>
            <a:r>
              <a:rPr kumimoji="1" lang="zh-CN" altLang="en-US" sz="2400" dirty="0" smtClean="0">
                <a:latin typeface="Adobe 楷体 Std R" panose="02020400000000000000" pitchFamily="18" charset="-122"/>
                <a:ea typeface="Adobe 楷体 Std R" panose="02020400000000000000" pitchFamily="18" charset="-122"/>
              </a:rPr>
              <a:t>预测模型</a:t>
            </a:r>
            <a:endParaRPr kumimoji="1" lang="en-US" altLang="zh-CN" sz="2400" dirty="0" smtClean="0">
              <a:latin typeface="Adobe 楷体 Std R" panose="02020400000000000000" pitchFamily="18" charset="-122"/>
              <a:ea typeface="Adobe 楷体 Std R" panose="02020400000000000000" pitchFamily="18" charset="-122"/>
            </a:endParaRPr>
          </a:p>
          <a:p>
            <a:pPr marL="617220" lvl="2" indent="-342900">
              <a:spcBef>
                <a:spcPts val="580"/>
              </a:spcBef>
              <a:buClr>
                <a:srgbClr val="C00000"/>
              </a:buClr>
            </a:pPr>
            <a:r>
              <a:rPr kumimoji="1" lang="zh-CN" altLang="en-US" sz="2200" dirty="0" smtClean="0">
                <a:latin typeface="Adobe 楷体 Std R" panose="02020400000000000000" pitchFamily="18" charset="-122"/>
                <a:ea typeface="Adobe 楷体 Std R" panose="02020400000000000000" pitchFamily="18" charset="-122"/>
              </a:rPr>
              <a:t>回归模型 基于用户访问上下文的视频版本访问预测模型</a:t>
            </a:r>
            <a:endParaRPr kumimoji="1" lang="en-US" altLang="zh-CN" sz="2200" dirty="0" smtClean="0">
              <a:latin typeface="Adobe 楷体 Std R" panose="02020400000000000000" pitchFamily="18" charset="-122"/>
              <a:ea typeface="Adobe 楷体 Std R" panose="02020400000000000000" pitchFamily="18" charset="-122"/>
            </a:endParaRPr>
          </a:p>
          <a:p>
            <a:pPr marL="891540" lvl="3" indent="-342900">
              <a:spcBef>
                <a:spcPts val="580"/>
              </a:spcBef>
              <a:buClr>
                <a:srgbClr val="C00000"/>
              </a:buClr>
            </a:pPr>
            <a:r>
              <a:rPr kumimoji="1" lang="zh-CN" altLang="en-US" sz="2200" dirty="0" smtClean="0">
                <a:latin typeface="Adobe 楷体 Std R" panose="02020400000000000000" pitchFamily="18" charset="-122"/>
                <a:ea typeface="Adobe 楷体 Std R" panose="02020400000000000000" pitchFamily="18" charset="-122"/>
              </a:rPr>
              <a:t>视频</a:t>
            </a:r>
            <a:r>
              <a:rPr kumimoji="1" lang="zh-CN" altLang="en-US" sz="2200" dirty="0">
                <a:latin typeface="Adobe 楷体 Std R" panose="02020400000000000000" pitchFamily="18" charset="-122"/>
                <a:ea typeface="Adobe 楷体 Std R" panose="02020400000000000000" pitchFamily="18" charset="-122"/>
              </a:rPr>
              <a:t>不同版本的数据块请求</a:t>
            </a:r>
            <a:r>
              <a:rPr kumimoji="1" lang="zh-CN" altLang="en-US" sz="2200" dirty="0" smtClean="0">
                <a:latin typeface="Adobe 楷体 Std R" panose="02020400000000000000" pitchFamily="18" charset="-122"/>
                <a:ea typeface="Adobe 楷体 Std R" panose="02020400000000000000" pitchFamily="18" charset="-122"/>
              </a:rPr>
              <a:t>偏好</a:t>
            </a:r>
            <a:endParaRPr kumimoji="1" lang="en-US" altLang="zh-CN" sz="2200" dirty="0" smtClean="0">
              <a:latin typeface="Adobe 楷体 Std R" panose="02020400000000000000" pitchFamily="18" charset="-122"/>
              <a:ea typeface="Adobe 楷体 Std R" panose="02020400000000000000" pitchFamily="18" charset="-122"/>
            </a:endParaRPr>
          </a:p>
          <a:p>
            <a:pPr marL="891540" lvl="3" indent="-342900">
              <a:spcBef>
                <a:spcPts val="580"/>
              </a:spcBef>
              <a:buClr>
                <a:srgbClr val="C00000"/>
              </a:buClr>
            </a:pPr>
            <a:endParaRPr kumimoji="1" lang="en-US" altLang="zh-CN" sz="2200" dirty="0">
              <a:latin typeface="Adobe 楷体 Std R" panose="02020400000000000000" pitchFamily="18" charset="-122"/>
              <a:ea typeface="Adobe 楷体 Std R" panose="02020400000000000000" pitchFamily="18" charset="-122"/>
            </a:endParaRPr>
          </a:p>
          <a:p>
            <a:pPr marL="891540" lvl="3" indent="-342900">
              <a:spcBef>
                <a:spcPts val="580"/>
              </a:spcBef>
              <a:buClr>
                <a:srgbClr val="C00000"/>
              </a:buClr>
            </a:pPr>
            <a:endParaRPr kumimoji="1" lang="en-US" altLang="zh-CN" sz="2200" dirty="0" smtClean="0">
              <a:latin typeface="Adobe 楷体 Std R" panose="02020400000000000000" pitchFamily="18" charset="-122"/>
              <a:ea typeface="Adobe 楷体 Std R" panose="02020400000000000000" pitchFamily="18" charset="-122"/>
            </a:endParaRPr>
          </a:p>
          <a:p>
            <a:pPr marL="891540" lvl="3" indent="-342900">
              <a:spcBef>
                <a:spcPts val="580"/>
              </a:spcBef>
              <a:buClr>
                <a:srgbClr val="C00000"/>
              </a:buClr>
            </a:pPr>
            <a:endParaRPr kumimoji="1" lang="en-US" altLang="zh-CN" sz="2200" dirty="0">
              <a:latin typeface="Adobe 楷体 Std R" panose="02020400000000000000" pitchFamily="18" charset="-122"/>
              <a:ea typeface="Adobe 楷体 Std R" panose="02020400000000000000" pitchFamily="18" charset="-122"/>
            </a:endParaRPr>
          </a:p>
          <a:p>
            <a:pPr marL="891540" lvl="3" indent="-342900">
              <a:spcBef>
                <a:spcPts val="580"/>
              </a:spcBef>
              <a:buClr>
                <a:srgbClr val="C00000"/>
              </a:buClr>
            </a:pPr>
            <a:endParaRPr kumimoji="1" lang="en-US" altLang="zh-CN" sz="2200" dirty="0" smtClean="0">
              <a:latin typeface="Adobe 楷体 Std R" panose="02020400000000000000" pitchFamily="18" charset="-122"/>
              <a:ea typeface="Adobe 楷体 Std R" panose="02020400000000000000" pitchFamily="18" charset="-122"/>
            </a:endParaRPr>
          </a:p>
          <a:p>
            <a:pPr marL="548640" lvl="3" indent="0">
              <a:spcBef>
                <a:spcPts val="580"/>
              </a:spcBef>
              <a:buClr>
                <a:srgbClr val="C00000"/>
              </a:buClr>
              <a:buNone/>
            </a:pPr>
            <a:endParaRPr kumimoji="1" lang="en-US" altLang="zh-CN" sz="2200" dirty="0">
              <a:latin typeface="Adobe 楷体 Std R" panose="02020400000000000000" pitchFamily="18" charset="-122"/>
              <a:ea typeface="Adobe 楷体 Std R" panose="02020400000000000000" pitchFamily="18" charset="-122"/>
            </a:endParaRPr>
          </a:p>
          <a:p>
            <a:pPr marL="891540" lvl="3" indent="-342900">
              <a:spcBef>
                <a:spcPts val="580"/>
              </a:spcBef>
              <a:buClr>
                <a:srgbClr val="C00000"/>
              </a:buClr>
            </a:pPr>
            <a:r>
              <a:rPr kumimoji="1" lang="en-US" altLang="zh-CN" sz="2200" dirty="0" smtClean="0">
                <a:latin typeface="Adobe 楷体 Std R" panose="02020400000000000000" pitchFamily="18" charset="-122"/>
                <a:ea typeface="Adobe 楷体 Std R" panose="02020400000000000000" pitchFamily="18" charset="-122"/>
              </a:rPr>
              <a:t>CDN</a:t>
            </a:r>
            <a:r>
              <a:rPr kumimoji="1" lang="zh-CN" altLang="en-US" sz="2200" dirty="0">
                <a:latin typeface="Adobe 楷体 Std R" panose="02020400000000000000" pitchFamily="18" charset="-122"/>
                <a:ea typeface="Adobe 楷体 Std R" panose="02020400000000000000" pitchFamily="18" charset="-122"/>
              </a:rPr>
              <a:t>区域对视频版本的偏好</a:t>
            </a:r>
            <a:endParaRPr kumimoji="1" lang="en-US" altLang="zh-CN" sz="2200" dirty="0">
              <a:latin typeface="Adobe 楷体 Std R" panose="02020400000000000000" pitchFamily="18" charset="-122"/>
              <a:ea typeface="Adobe 楷体 Std R" panose="02020400000000000000" pitchFamily="18" charset="-122"/>
            </a:endParaRPr>
          </a:p>
          <a:p>
            <a:pPr marL="0" lvl="1" indent="0">
              <a:spcBef>
                <a:spcPts val="580"/>
              </a:spcBef>
              <a:buClr>
                <a:schemeClr val="accent1"/>
              </a:buClr>
              <a:buNone/>
            </a:pPr>
            <a:endParaRPr kumimoji="1" lang="en-US" altLang="zh-CN" sz="2400" dirty="0" smtClean="0">
              <a:latin typeface="Adobe 楷体 Std R" panose="02020400000000000000" pitchFamily="18" charset="-122"/>
              <a:ea typeface="Adobe 楷体 Std R" panose="02020400000000000000" pitchFamily="18" charset="-122"/>
            </a:endParaRPr>
          </a:p>
          <a:p>
            <a:pPr marL="274320" lvl="1" indent="-274320">
              <a:spcBef>
                <a:spcPts val="580"/>
              </a:spcBef>
              <a:buClr>
                <a:schemeClr val="accent1"/>
              </a:buClr>
            </a:pPr>
            <a:endParaRPr kumimoji="1" lang="en-US" altLang="zh-CN" sz="2400" dirty="0">
              <a:latin typeface="Adobe 楷体 Std R" panose="02020400000000000000" pitchFamily="18" charset="-122"/>
              <a:ea typeface="Adobe 楷体 Std R" panose="02020400000000000000" pitchFamily="18" charset="-122"/>
            </a:endParaRPr>
          </a:p>
          <a:p>
            <a:pPr marL="274320" lvl="1" indent="-274320">
              <a:spcBef>
                <a:spcPts val="580"/>
              </a:spcBef>
              <a:buClr>
                <a:schemeClr val="accent1"/>
              </a:buClr>
            </a:pPr>
            <a:endParaRPr kumimoji="1" lang="en-US" altLang="zh-CN" dirty="0" smtClean="0"/>
          </a:p>
          <a:p>
            <a:pPr marL="274320" lvl="1" indent="-274320">
              <a:spcBef>
                <a:spcPts val="580"/>
              </a:spcBef>
              <a:buClr>
                <a:schemeClr val="accent1"/>
              </a:buClr>
            </a:pPr>
            <a:endParaRPr kumimoji="1" lang="en-US" altLang="zh-CN" dirty="0"/>
          </a:p>
          <a:p>
            <a:pPr marL="274320" lvl="1" indent="-274320">
              <a:spcBef>
                <a:spcPts val="580"/>
              </a:spcBef>
              <a:buClr>
                <a:schemeClr val="accent1"/>
              </a:buClr>
            </a:pPr>
            <a:endParaRPr kumimoji="1" lang="en-US" altLang="zh-CN" dirty="0" smtClean="0"/>
          </a:p>
          <a:p>
            <a:pPr marL="0" lvl="1" indent="0">
              <a:spcBef>
                <a:spcPts val="580"/>
              </a:spcBef>
              <a:buClr>
                <a:schemeClr val="accent1"/>
              </a:buClr>
              <a:buNone/>
            </a:pPr>
            <a:endParaRPr kumimoji="1" lang="en-US" altLang="zh-CN" dirty="0" smtClean="0"/>
          </a:p>
          <a:p>
            <a:pPr marL="274320" lvl="1" indent="-274320">
              <a:spcBef>
                <a:spcPts val="580"/>
              </a:spcBef>
              <a:buClr>
                <a:schemeClr val="accent1"/>
              </a:buClr>
            </a:pPr>
            <a:endParaRPr kumimoji="1" lang="en-US" altLang="zh-CN" dirty="0"/>
          </a:p>
          <a:p>
            <a:pPr marL="274320" lvl="1" indent="-274320">
              <a:spcBef>
                <a:spcPts val="580"/>
              </a:spcBef>
              <a:buClr>
                <a:schemeClr val="accent1"/>
              </a:buClr>
            </a:pPr>
            <a:endParaRPr kumimoji="1" lang="en-US" altLang="zh-CN" dirty="0" smtClean="0"/>
          </a:p>
          <a:p>
            <a:pPr marL="274320" lvl="1" indent="-274320">
              <a:spcBef>
                <a:spcPts val="580"/>
              </a:spcBef>
              <a:buClr>
                <a:schemeClr val="accent1"/>
              </a:buClr>
            </a:pPr>
            <a:endParaRPr kumimoji="1" lang="en-US" altLang="zh-CN" dirty="0"/>
          </a:p>
          <a:p>
            <a:pPr marL="274320" lvl="1" indent="-274320">
              <a:spcBef>
                <a:spcPts val="580"/>
              </a:spcBef>
              <a:buClr>
                <a:schemeClr val="accent1"/>
              </a:buClr>
            </a:pPr>
            <a:endParaRPr kumimoji="1" lang="en-US" altLang="zh-CN" dirty="0" smtClean="0"/>
          </a:p>
          <a:p>
            <a:pPr marL="274320" lvl="1" indent="-274320">
              <a:spcBef>
                <a:spcPts val="580"/>
              </a:spcBef>
              <a:buClr>
                <a:schemeClr val="accent1"/>
              </a:buClr>
            </a:pPr>
            <a:endParaRPr kumimoji="1" lang="en-US" altLang="zh-CN" dirty="0"/>
          </a:p>
          <a:p>
            <a:pPr marL="274320" lvl="1" indent="-274320">
              <a:spcBef>
                <a:spcPts val="580"/>
              </a:spcBef>
              <a:buClr>
                <a:schemeClr val="accent1"/>
              </a:buClr>
            </a:pPr>
            <a:endParaRPr kumimoji="1" lang="en-US" altLang="zh-CN" dirty="0" smtClean="0"/>
          </a:p>
          <a:p>
            <a:pPr marL="274320" lvl="1" indent="-274320">
              <a:spcBef>
                <a:spcPts val="580"/>
              </a:spcBef>
              <a:buClr>
                <a:schemeClr val="accent1"/>
              </a:buClr>
            </a:pPr>
            <a:endParaRPr kumimoji="1" lang="en-US" altLang="zh-CN" dirty="0"/>
          </a:p>
          <a:p>
            <a:pPr marL="0" lvl="1" indent="0">
              <a:spcBef>
                <a:spcPts val="580"/>
              </a:spcBef>
              <a:buClr>
                <a:schemeClr val="accent1"/>
              </a:buClr>
              <a:buNone/>
            </a:pPr>
            <a:endParaRPr kumimoji="1" lang="en-US" altLang="zh-CN" dirty="0" smtClean="0"/>
          </a:p>
        </p:txBody>
      </p:sp>
      <p:pic>
        <p:nvPicPr>
          <p:cNvPr id="12" name="图片 11"/>
          <p:cNvPicPr>
            <a:picLocks noChangeAspect="1"/>
          </p:cNvPicPr>
          <p:nvPr/>
        </p:nvPicPr>
        <p:blipFill>
          <a:blip r:embed="rId3"/>
          <a:stretch>
            <a:fillRect/>
          </a:stretch>
        </p:blipFill>
        <p:spPr>
          <a:xfrm>
            <a:off x="1468514" y="2943509"/>
            <a:ext cx="5287886" cy="1863930"/>
          </a:xfrm>
          <a:prstGeom prst="rect">
            <a:avLst/>
          </a:prstGeom>
        </p:spPr>
      </p:pic>
      <p:pic>
        <p:nvPicPr>
          <p:cNvPr id="5" name="图片 4"/>
          <p:cNvPicPr>
            <a:picLocks noChangeAspect="1"/>
          </p:cNvPicPr>
          <p:nvPr/>
        </p:nvPicPr>
        <p:blipFill>
          <a:blip r:embed="rId4"/>
          <a:stretch>
            <a:fillRect/>
          </a:stretch>
        </p:blipFill>
        <p:spPr>
          <a:xfrm>
            <a:off x="2485167" y="5197792"/>
            <a:ext cx="3254579" cy="1547071"/>
          </a:xfrm>
          <a:prstGeom prst="rect">
            <a:avLst/>
          </a:prstGeom>
        </p:spPr>
      </p:pic>
    </p:spTree>
    <p:extLst>
      <p:ext uri="{BB962C8B-B14F-4D97-AF65-F5344CB8AC3E}">
        <p14:creationId xmlns:p14="http://schemas.microsoft.com/office/powerpoint/2010/main" val="37541162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10447" y="559319"/>
            <a:ext cx="7733553" cy="930087"/>
          </a:xfrm>
        </p:spPr>
        <p:txBody>
          <a:bodyPr>
            <a:normAutofit fontScale="90000"/>
          </a:bodyPr>
          <a:lstStyle/>
          <a:p>
            <a:r>
              <a:rPr kumimoji="1" lang="zh-CN" altLang="en-US" sz="3600" dirty="0" smtClean="0">
                <a:latin typeface="Adobe 楷体 Std R" panose="02020400000000000000" pitchFamily="18" charset="-122"/>
                <a:ea typeface="Adobe 楷体 Std R" panose="02020400000000000000" pitchFamily="18" charset="-122"/>
              </a:rPr>
              <a:t>开销与性能优化的多</a:t>
            </a:r>
            <a:r>
              <a:rPr kumimoji="1" lang="en-US" altLang="zh-CN" sz="3600" dirty="0" smtClean="0">
                <a:latin typeface="Adobe 楷体 Std R" panose="02020400000000000000" pitchFamily="18" charset="-122"/>
                <a:ea typeface="Adobe 楷体 Std R" panose="02020400000000000000" pitchFamily="18" charset="-122"/>
              </a:rPr>
              <a:t>CDN</a:t>
            </a:r>
            <a:r>
              <a:rPr kumimoji="1" lang="zh-CN" altLang="en-US" sz="3600" dirty="0" smtClean="0">
                <a:latin typeface="Adobe 楷体 Std R" panose="02020400000000000000" pitchFamily="18" charset="-122"/>
                <a:ea typeface="Adobe 楷体 Std R" panose="02020400000000000000" pitchFamily="18" charset="-122"/>
              </a:rPr>
              <a:t>内容部署策略</a:t>
            </a:r>
            <a:r>
              <a:rPr kumimoji="1" lang="en-US" altLang="zh-CN" dirty="0" smtClean="0"/>
              <a:t/>
            </a:r>
            <a:br>
              <a:rPr kumimoji="1" lang="en-US" altLang="zh-CN" dirty="0" smtClean="0"/>
            </a:br>
            <a:endParaRPr kumimoji="1" lang="en-US" altLang="zh-CN" dirty="0"/>
          </a:p>
        </p:txBody>
      </p:sp>
      <p:sp>
        <p:nvSpPr>
          <p:cNvPr id="8" name="内容占位符 2"/>
          <p:cNvSpPr txBox="1">
            <a:spLocks/>
          </p:cNvSpPr>
          <p:nvPr/>
        </p:nvSpPr>
        <p:spPr>
          <a:xfrm>
            <a:off x="329731" y="1831346"/>
            <a:ext cx="8229600" cy="2498911"/>
          </a:xfrm>
          <a:prstGeom prst="rect">
            <a:avLst/>
          </a:prstGeom>
        </p:spPr>
        <p:txBody>
          <a:bodyPr vert="horz">
            <a:no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buClr>
                <a:srgbClr val="C00000"/>
              </a:buClr>
            </a:pPr>
            <a:r>
              <a:rPr kumimoji="1" lang="zh-CN" altLang="en-US" sz="2400" dirty="0">
                <a:latin typeface="Adobe 楷体 Std R" panose="02020400000000000000" pitchFamily="18" charset="-122"/>
                <a:ea typeface="Adobe 楷体 Std R" panose="02020400000000000000" pitchFamily="18" charset="-122"/>
              </a:rPr>
              <a:t>不同地区资源分配：</a:t>
            </a:r>
            <a:endParaRPr kumimoji="1" lang="en-US" altLang="zh-CN" sz="2400" dirty="0">
              <a:latin typeface="Adobe 楷体 Std R" panose="02020400000000000000" pitchFamily="18" charset="-122"/>
              <a:ea typeface="Adobe 楷体 Std R" panose="02020400000000000000" pitchFamily="18" charset="-122"/>
            </a:endParaRPr>
          </a:p>
          <a:p>
            <a:pPr lvl="1">
              <a:buClr>
                <a:srgbClr val="C00000"/>
              </a:buClr>
            </a:pPr>
            <a:r>
              <a:rPr kumimoji="1" lang="zh-CN" altLang="en-US" dirty="0">
                <a:latin typeface="Adobe 楷体 Std R" panose="02020400000000000000" pitchFamily="18" charset="-122"/>
                <a:ea typeface="Adobe 楷体 Std R" panose="02020400000000000000" pitchFamily="18" charset="-122"/>
              </a:rPr>
              <a:t>不同区域，用户规模不同</a:t>
            </a:r>
            <a:endParaRPr kumimoji="1" lang="en-US" altLang="zh-CN" dirty="0">
              <a:latin typeface="Adobe 楷体 Std R" panose="02020400000000000000" pitchFamily="18" charset="-122"/>
              <a:ea typeface="Adobe 楷体 Std R" panose="02020400000000000000" pitchFamily="18" charset="-122"/>
            </a:endParaRPr>
          </a:p>
          <a:p>
            <a:pPr lvl="1">
              <a:buClr>
                <a:srgbClr val="C00000"/>
              </a:buClr>
            </a:pPr>
            <a:r>
              <a:rPr kumimoji="1" lang="zh-CN" altLang="en-US" dirty="0">
                <a:latin typeface="Adobe 楷体 Std R" panose="02020400000000000000" pitchFamily="18" charset="-122"/>
                <a:ea typeface="Adobe 楷体 Std R" panose="02020400000000000000" pitchFamily="18" charset="-122"/>
              </a:rPr>
              <a:t>不同区域，不同内容访问量不同</a:t>
            </a:r>
            <a:endParaRPr kumimoji="1" lang="en-US" altLang="zh-CN" dirty="0">
              <a:latin typeface="Adobe 楷体 Std R" panose="02020400000000000000" pitchFamily="18" charset="-122"/>
              <a:ea typeface="Adobe 楷体 Std R" panose="02020400000000000000" pitchFamily="18" charset="-122"/>
            </a:endParaRPr>
          </a:p>
          <a:p>
            <a:pPr lvl="1">
              <a:buClr>
                <a:srgbClr val="C00000"/>
              </a:buClr>
            </a:pPr>
            <a:r>
              <a:rPr kumimoji="1" lang="zh-CN" altLang="en-US" dirty="0" smtClean="0">
                <a:latin typeface="Adobe 楷体 Std R" panose="02020400000000000000" pitchFamily="18" charset="-122"/>
                <a:ea typeface="Adobe 楷体 Std R" panose="02020400000000000000" pitchFamily="18" charset="-122"/>
              </a:rPr>
              <a:t>不同</a:t>
            </a:r>
            <a:r>
              <a:rPr kumimoji="1" lang="zh-CN" altLang="en-US" dirty="0">
                <a:latin typeface="Adobe 楷体 Std R" panose="02020400000000000000" pitchFamily="18" charset="-122"/>
                <a:ea typeface="Adobe 楷体 Std R" panose="02020400000000000000" pitchFamily="18" charset="-122"/>
              </a:rPr>
              <a:t>区域，不同类型资源价格不同</a:t>
            </a:r>
          </a:p>
          <a:p>
            <a:pPr lvl="1"/>
            <a:endParaRPr kumimoji="1" lang="en-US" altLang="zh-CN" sz="2000" dirty="0"/>
          </a:p>
          <a:p>
            <a:pPr lvl="1"/>
            <a:endParaRPr kumimoji="1" lang="en-US" altLang="zh-CN" sz="2000" dirty="0" smtClean="0"/>
          </a:p>
          <a:p>
            <a:pPr marL="320040" lvl="1" indent="0">
              <a:buNone/>
            </a:pPr>
            <a:endParaRPr kumimoji="1" lang="en-US" altLang="zh-CN" sz="2000" dirty="0"/>
          </a:p>
          <a:p>
            <a:pPr lvl="1"/>
            <a:endParaRPr kumimoji="1" lang="en-US" altLang="zh-CN" sz="2000" dirty="0" smtClean="0"/>
          </a:p>
          <a:p>
            <a:pPr lvl="1"/>
            <a:endParaRPr kumimoji="1" lang="en-US" altLang="zh-CN" sz="2000" dirty="0"/>
          </a:p>
          <a:p>
            <a:pPr lvl="1"/>
            <a:endParaRPr kumimoji="1" lang="en-US" altLang="zh-CN" sz="2000" dirty="0" smtClean="0"/>
          </a:p>
          <a:p>
            <a:pPr lvl="1"/>
            <a:endParaRPr kumimoji="1" lang="en-US" altLang="zh-CN" sz="2000" dirty="0"/>
          </a:p>
          <a:p>
            <a:pPr lvl="1"/>
            <a:endParaRPr kumimoji="1" lang="en-US" altLang="zh-CN" sz="2000" dirty="0"/>
          </a:p>
        </p:txBody>
      </p:sp>
      <p:grpSp>
        <p:nvGrpSpPr>
          <p:cNvPr id="9" name="组合 8"/>
          <p:cNvGrpSpPr/>
          <p:nvPr/>
        </p:nvGrpSpPr>
        <p:grpSpPr>
          <a:xfrm>
            <a:off x="2957884" y="3827973"/>
            <a:ext cx="2998416" cy="2551408"/>
            <a:chOff x="3014661" y="2743200"/>
            <a:chExt cx="3114675" cy="3097305"/>
          </a:xfrm>
        </p:grpSpPr>
        <p:pic>
          <p:nvPicPr>
            <p:cNvPr id="6" name="图片 5"/>
            <p:cNvPicPr>
              <a:picLocks noChangeAspect="1"/>
            </p:cNvPicPr>
            <p:nvPr/>
          </p:nvPicPr>
          <p:blipFill>
            <a:blip r:embed="rId3"/>
            <a:stretch>
              <a:fillRect/>
            </a:stretch>
          </p:blipFill>
          <p:spPr>
            <a:xfrm>
              <a:off x="3900487" y="2743200"/>
              <a:ext cx="1343025" cy="1371600"/>
            </a:xfrm>
            <a:prstGeom prst="rect">
              <a:avLst/>
            </a:prstGeom>
          </p:spPr>
        </p:pic>
        <p:pic>
          <p:nvPicPr>
            <p:cNvPr id="7" name="图片 6"/>
            <p:cNvPicPr>
              <a:picLocks noChangeAspect="1"/>
            </p:cNvPicPr>
            <p:nvPr/>
          </p:nvPicPr>
          <p:blipFill>
            <a:blip r:embed="rId4"/>
            <a:stretch>
              <a:fillRect/>
            </a:stretch>
          </p:blipFill>
          <p:spPr>
            <a:xfrm>
              <a:off x="3014661" y="4183155"/>
              <a:ext cx="3114675" cy="1657350"/>
            </a:xfrm>
            <a:prstGeom prst="rect">
              <a:avLst/>
            </a:prstGeom>
          </p:spPr>
        </p:pic>
      </p:grpSp>
    </p:spTree>
    <p:extLst>
      <p:ext uri="{BB962C8B-B14F-4D97-AF65-F5344CB8AC3E}">
        <p14:creationId xmlns:p14="http://schemas.microsoft.com/office/powerpoint/2010/main" val="36643790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23147" y="565526"/>
            <a:ext cx="7466853" cy="930087"/>
          </a:xfrm>
        </p:spPr>
        <p:txBody>
          <a:bodyPr>
            <a:normAutofit fontScale="90000"/>
          </a:bodyPr>
          <a:lstStyle/>
          <a:p>
            <a:r>
              <a:rPr kumimoji="1" lang="zh-CN" altLang="en-US" sz="3600" dirty="0" smtClean="0">
                <a:latin typeface="Adobe 楷体 Std R" panose="02020400000000000000" pitchFamily="18" charset="-122"/>
                <a:ea typeface="Adobe 楷体 Std R" panose="02020400000000000000" pitchFamily="18" charset="-122"/>
              </a:rPr>
              <a:t>开销与性能优化的多</a:t>
            </a:r>
            <a:r>
              <a:rPr kumimoji="1" lang="en-US" altLang="zh-CN" sz="3600" dirty="0" smtClean="0">
                <a:latin typeface="Adobe 楷体 Std R" panose="02020400000000000000" pitchFamily="18" charset="-122"/>
                <a:ea typeface="Adobe 楷体 Std R" panose="02020400000000000000" pitchFamily="18" charset="-122"/>
              </a:rPr>
              <a:t>CDN</a:t>
            </a:r>
            <a:r>
              <a:rPr kumimoji="1" lang="zh-CN" altLang="en-US" sz="3600" dirty="0" smtClean="0">
                <a:latin typeface="Adobe 楷体 Std R" panose="02020400000000000000" pitchFamily="18" charset="-122"/>
                <a:ea typeface="Adobe 楷体 Std R" panose="02020400000000000000" pitchFamily="18" charset="-122"/>
              </a:rPr>
              <a:t>内容部署策略</a:t>
            </a:r>
            <a:r>
              <a:rPr kumimoji="1" lang="en-US" altLang="zh-CN" dirty="0" smtClean="0"/>
              <a:t/>
            </a:r>
            <a:br>
              <a:rPr kumimoji="1" lang="en-US" altLang="zh-CN" dirty="0" smtClean="0"/>
            </a:br>
            <a:endParaRPr kumimoji="1" lang="en-US" altLang="zh-CN" dirty="0"/>
          </a:p>
        </p:txBody>
      </p:sp>
      <p:sp>
        <p:nvSpPr>
          <p:cNvPr id="8" name="内容占位符 2"/>
          <p:cNvSpPr txBox="1">
            <a:spLocks/>
          </p:cNvSpPr>
          <p:nvPr/>
        </p:nvSpPr>
        <p:spPr>
          <a:xfrm>
            <a:off x="242047" y="1844488"/>
            <a:ext cx="8229600" cy="2905311"/>
          </a:xfrm>
          <a:prstGeom prst="rect">
            <a:avLst/>
          </a:prstGeom>
        </p:spPr>
        <p:txBody>
          <a:bodyPr vert="horz">
            <a:no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buClr>
                <a:srgbClr val="C00000"/>
              </a:buClr>
            </a:pPr>
            <a:r>
              <a:rPr kumimoji="1" lang="zh-CN" altLang="en-US" sz="2400" dirty="0" smtClean="0">
                <a:latin typeface="Adobe 楷体 Std R" panose="02020400000000000000" pitchFamily="18" charset="-122"/>
                <a:ea typeface="Adobe 楷体 Std R" panose="02020400000000000000" pitchFamily="18" charset="-122"/>
              </a:rPr>
              <a:t>给定</a:t>
            </a:r>
            <a:r>
              <a:rPr kumimoji="1" lang="zh-CN" altLang="en-US" sz="2400" dirty="0">
                <a:latin typeface="Adobe 楷体 Std R" panose="02020400000000000000" pitchFamily="18" charset="-122"/>
                <a:ea typeface="Adobe 楷体 Std R" panose="02020400000000000000" pitchFamily="18" charset="-122"/>
              </a:rPr>
              <a:t>资源分配情况下内容部署：</a:t>
            </a:r>
            <a:endParaRPr kumimoji="1" lang="en-US" altLang="zh-CN" sz="2400" dirty="0">
              <a:latin typeface="Adobe 楷体 Std R" panose="02020400000000000000" pitchFamily="18" charset="-122"/>
              <a:ea typeface="Adobe 楷体 Std R" panose="02020400000000000000" pitchFamily="18" charset="-122"/>
            </a:endParaRPr>
          </a:p>
          <a:p>
            <a:pPr lvl="1">
              <a:buClr>
                <a:srgbClr val="C00000"/>
              </a:buClr>
            </a:pPr>
            <a:r>
              <a:rPr kumimoji="1" lang="zh-CN" altLang="en-US" dirty="0" smtClean="0">
                <a:latin typeface="Adobe 楷体 Std R" panose="02020400000000000000" pitchFamily="18" charset="-122"/>
                <a:ea typeface="Adobe 楷体 Std R" panose="02020400000000000000" pitchFamily="18" charset="-122"/>
              </a:rPr>
              <a:t>运行成本</a:t>
            </a:r>
            <a:endParaRPr kumimoji="1" lang="en-US" altLang="zh-CN" dirty="0" smtClean="0">
              <a:latin typeface="Adobe 楷体 Std R" panose="02020400000000000000" pitchFamily="18" charset="-122"/>
              <a:ea typeface="Adobe 楷体 Std R" panose="02020400000000000000" pitchFamily="18" charset="-122"/>
            </a:endParaRPr>
          </a:p>
          <a:p>
            <a:pPr lvl="1">
              <a:buClr>
                <a:srgbClr val="C00000"/>
              </a:buClr>
            </a:pPr>
            <a:r>
              <a:rPr kumimoji="1" lang="zh-CN" altLang="en-US" dirty="0" smtClean="0">
                <a:latin typeface="Adobe 楷体 Std R" panose="02020400000000000000" pitchFamily="18" charset="-122"/>
                <a:ea typeface="Adobe 楷体 Std R" panose="02020400000000000000" pitchFamily="18" charset="-122"/>
              </a:rPr>
              <a:t>用户体验</a:t>
            </a:r>
            <a:r>
              <a:rPr kumimoji="1" lang="en-US" altLang="zh-CN" dirty="0" err="1" smtClean="0">
                <a:latin typeface="Adobe 楷体 Std R" panose="02020400000000000000" pitchFamily="18" charset="-122"/>
                <a:ea typeface="Adobe 楷体 Std R" panose="02020400000000000000" pitchFamily="18" charset="-122"/>
              </a:rPr>
              <a:t>QoE</a:t>
            </a:r>
            <a:endParaRPr kumimoji="1" lang="en-US" altLang="zh-CN" dirty="0">
              <a:latin typeface="Adobe 楷体 Std R" panose="02020400000000000000" pitchFamily="18" charset="-122"/>
              <a:ea typeface="Adobe 楷体 Std R" panose="02020400000000000000" pitchFamily="18" charset="-122"/>
            </a:endParaRPr>
          </a:p>
          <a:p>
            <a:pPr lvl="1">
              <a:buClr>
                <a:srgbClr val="C00000"/>
              </a:buClr>
            </a:pPr>
            <a:r>
              <a:rPr kumimoji="1" lang="en-US" altLang="zh-CN" dirty="0" smtClean="0">
                <a:latin typeface="Adobe 楷体 Std R" panose="02020400000000000000" pitchFamily="18" charset="-122"/>
                <a:ea typeface="Adobe 楷体 Std R" panose="02020400000000000000" pitchFamily="18" charset="-122"/>
              </a:rPr>
              <a:t>Nash</a:t>
            </a:r>
            <a:r>
              <a:rPr kumimoji="1" lang="zh-CN" altLang="en-US" dirty="0" smtClean="0">
                <a:latin typeface="Adobe 楷体 Std R" panose="02020400000000000000" pitchFamily="18" charset="-122"/>
                <a:ea typeface="Adobe 楷体 Std R" panose="02020400000000000000" pitchFamily="18" charset="-122"/>
              </a:rPr>
              <a:t>谈判 联合优化，最小</a:t>
            </a:r>
            <a:r>
              <a:rPr kumimoji="1" lang="zh-CN" altLang="en-US" dirty="0">
                <a:latin typeface="Adobe 楷体 Std R" panose="02020400000000000000" pitchFamily="18" charset="-122"/>
                <a:ea typeface="Adobe 楷体 Std R" panose="02020400000000000000" pitchFamily="18" charset="-122"/>
              </a:rPr>
              <a:t>化跨区域网络流量</a:t>
            </a:r>
            <a:endParaRPr kumimoji="1" lang="en-US" altLang="zh-CN" dirty="0">
              <a:latin typeface="Adobe 楷体 Std R" panose="02020400000000000000" pitchFamily="18" charset="-122"/>
              <a:ea typeface="Adobe 楷体 Std R" panose="02020400000000000000" pitchFamily="18" charset="-122"/>
            </a:endParaRPr>
          </a:p>
          <a:p>
            <a:pPr lvl="1">
              <a:buClr>
                <a:srgbClr val="C00000"/>
              </a:buClr>
            </a:pPr>
            <a:endParaRPr kumimoji="1" lang="zh-CN" altLang="en-US" dirty="0">
              <a:latin typeface="Adobe 楷体 Std R" panose="02020400000000000000" pitchFamily="18" charset="-122"/>
              <a:ea typeface="Adobe 楷体 Std R" panose="02020400000000000000" pitchFamily="18" charset="-122"/>
            </a:endParaRPr>
          </a:p>
          <a:p>
            <a:pPr lvl="1"/>
            <a:endParaRPr kumimoji="1" lang="en-US" altLang="zh-CN" sz="2000" dirty="0"/>
          </a:p>
        </p:txBody>
      </p:sp>
    </p:spTree>
    <p:extLst>
      <p:ext uri="{BB962C8B-B14F-4D97-AF65-F5344CB8AC3E}">
        <p14:creationId xmlns:p14="http://schemas.microsoft.com/office/powerpoint/2010/main" val="8239681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64086" y="554319"/>
            <a:ext cx="5410198" cy="804582"/>
          </a:xfrm>
        </p:spPr>
        <p:txBody>
          <a:bodyPr>
            <a:normAutofit fontScale="90000"/>
          </a:bodyPr>
          <a:lstStyle/>
          <a:p>
            <a:r>
              <a:rPr kumimoji="1" lang="zh-CN" altLang="en-US" sz="3600" dirty="0" smtClean="0">
                <a:latin typeface="Adobe 楷体 Std R" panose="02020400000000000000" pitchFamily="18" charset="-122"/>
                <a:ea typeface="Adobe 楷体 Std R" panose="02020400000000000000" pitchFamily="18" charset="-122"/>
              </a:rPr>
              <a:t>多</a:t>
            </a:r>
            <a:r>
              <a:rPr kumimoji="1" lang="en-US" altLang="zh-CN" sz="3600" dirty="0" smtClean="0">
                <a:latin typeface="Adobe 楷体 Std R" panose="02020400000000000000" pitchFamily="18" charset="-122"/>
                <a:ea typeface="Adobe 楷体 Std R" panose="02020400000000000000" pitchFamily="18" charset="-122"/>
              </a:rPr>
              <a:t>CDN</a:t>
            </a:r>
            <a:r>
              <a:rPr kumimoji="1" lang="zh-CN" altLang="en-US" sz="3600" dirty="0" smtClean="0">
                <a:latin typeface="Adobe 楷体 Std R" panose="02020400000000000000" pitchFamily="18" charset="-122"/>
                <a:ea typeface="Adobe 楷体 Std R" panose="02020400000000000000" pitchFamily="18" charset="-122"/>
              </a:rPr>
              <a:t>服务节点选择策略</a:t>
            </a:r>
            <a:r>
              <a:rPr kumimoji="1" lang="en-US" altLang="zh-CN" dirty="0" smtClean="0"/>
              <a:t/>
            </a:r>
            <a:br>
              <a:rPr kumimoji="1" lang="en-US" altLang="zh-CN" dirty="0" smtClean="0"/>
            </a:br>
            <a:endParaRPr kumimoji="1" lang="zh-CN" altLang="en-US" dirty="0"/>
          </a:p>
        </p:txBody>
      </p:sp>
      <p:sp>
        <p:nvSpPr>
          <p:cNvPr id="8" name="内容占位符 2"/>
          <p:cNvSpPr>
            <a:spLocks noGrp="1"/>
          </p:cNvSpPr>
          <p:nvPr>
            <p:ph idx="1"/>
          </p:nvPr>
        </p:nvSpPr>
        <p:spPr>
          <a:xfrm>
            <a:off x="257972" y="1621118"/>
            <a:ext cx="8229600" cy="4919382"/>
          </a:xfrm>
        </p:spPr>
        <p:txBody>
          <a:bodyPr>
            <a:normAutofit lnSpcReduction="10000"/>
          </a:bodyPr>
          <a:lstStyle/>
          <a:p>
            <a:pPr>
              <a:buClr>
                <a:srgbClr val="C00000"/>
              </a:buClr>
            </a:pPr>
            <a:r>
              <a:rPr lang="zh-CN" altLang="en-US" sz="2400" dirty="0" smtClean="0">
                <a:latin typeface="Adobe 楷体 Std R" panose="02020400000000000000" pitchFamily="18" charset="-122"/>
                <a:ea typeface="Adobe 楷体 Std R" panose="02020400000000000000" pitchFamily="18" charset="-122"/>
              </a:rPr>
              <a:t>不同的</a:t>
            </a:r>
            <a:r>
              <a:rPr lang="en-US" altLang="zh-CN" sz="2400" dirty="0" smtClean="0">
                <a:latin typeface="Adobe 楷体 Std R" panose="02020400000000000000" pitchFamily="18" charset="-122"/>
                <a:ea typeface="Adobe 楷体 Std R" panose="02020400000000000000" pitchFamily="18" charset="-122"/>
              </a:rPr>
              <a:t>CDN</a:t>
            </a:r>
            <a:r>
              <a:rPr lang="zh-CN" altLang="en-US" sz="2400" dirty="0" smtClean="0">
                <a:latin typeface="Adobe 楷体 Std R" panose="02020400000000000000" pitchFamily="18" charset="-122"/>
                <a:ea typeface="Adobe 楷体 Std R" panose="02020400000000000000" pitchFamily="18" charset="-122"/>
              </a:rPr>
              <a:t>节点负载和性能不同，不同用户对服务节点有不同的偏好，选择合适的服务节点是保证用户体验的关键</a:t>
            </a:r>
            <a:endParaRPr lang="en-US" altLang="zh-CN" sz="2400" dirty="0" smtClean="0">
              <a:latin typeface="Adobe 楷体 Std R" panose="02020400000000000000" pitchFamily="18" charset="-122"/>
              <a:ea typeface="Adobe 楷体 Std R" panose="02020400000000000000" pitchFamily="18" charset="-122"/>
            </a:endParaRPr>
          </a:p>
          <a:p>
            <a:pPr>
              <a:buClr>
                <a:srgbClr val="C00000"/>
              </a:buClr>
            </a:pPr>
            <a:endParaRPr lang="en-US" altLang="zh-CN" sz="2400" dirty="0">
              <a:latin typeface="Adobe 楷体 Std R" panose="02020400000000000000" pitchFamily="18" charset="-122"/>
              <a:ea typeface="Adobe 楷体 Std R" panose="02020400000000000000" pitchFamily="18" charset="-122"/>
            </a:endParaRPr>
          </a:p>
          <a:p>
            <a:pPr>
              <a:buClr>
                <a:srgbClr val="C00000"/>
              </a:buClr>
            </a:pPr>
            <a:endParaRPr lang="en-US" altLang="zh-CN" sz="2400" dirty="0">
              <a:latin typeface="Adobe 楷体 Std R" panose="02020400000000000000" pitchFamily="18" charset="-122"/>
              <a:ea typeface="Adobe 楷体 Std R" panose="02020400000000000000" pitchFamily="18" charset="-122"/>
            </a:endParaRPr>
          </a:p>
          <a:p>
            <a:pPr>
              <a:buClr>
                <a:srgbClr val="C00000"/>
              </a:buClr>
            </a:pPr>
            <a:endParaRPr lang="en-US" altLang="zh-CN" sz="2400" dirty="0" smtClean="0">
              <a:latin typeface="Adobe 楷体 Std R" panose="02020400000000000000" pitchFamily="18" charset="-122"/>
              <a:ea typeface="Adobe 楷体 Std R" panose="02020400000000000000" pitchFamily="18" charset="-122"/>
            </a:endParaRPr>
          </a:p>
          <a:p>
            <a:pPr>
              <a:buClr>
                <a:srgbClr val="C00000"/>
              </a:buClr>
            </a:pPr>
            <a:endParaRPr lang="en-US" altLang="zh-CN" sz="2400" dirty="0" smtClean="0">
              <a:latin typeface="Adobe 楷体 Std R" panose="02020400000000000000" pitchFamily="18" charset="-122"/>
              <a:ea typeface="Adobe 楷体 Std R" panose="02020400000000000000" pitchFamily="18" charset="-122"/>
            </a:endParaRPr>
          </a:p>
          <a:p>
            <a:pPr lvl="1">
              <a:buClr>
                <a:srgbClr val="C00000"/>
              </a:buClr>
            </a:pPr>
            <a:r>
              <a:rPr lang="zh-CN" altLang="en-US" sz="2400" dirty="0" smtClean="0">
                <a:latin typeface="Adobe 楷体 Std R" panose="02020400000000000000" pitchFamily="18" charset="-122"/>
                <a:ea typeface="Adobe 楷体 Std R" panose="02020400000000000000" pitchFamily="18" charset="-122"/>
              </a:rPr>
              <a:t>视频播放前的服务节点选择</a:t>
            </a:r>
            <a:endParaRPr lang="en-US" altLang="zh-CN" sz="2400" dirty="0" smtClean="0">
              <a:latin typeface="Adobe 楷体 Std R" panose="02020400000000000000" pitchFamily="18" charset="-122"/>
              <a:ea typeface="Adobe 楷体 Std R" panose="02020400000000000000" pitchFamily="18" charset="-122"/>
            </a:endParaRPr>
          </a:p>
          <a:p>
            <a:pPr lvl="2">
              <a:buClr>
                <a:srgbClr val="C00000"/>
              </a:buClr>
            </a:pPr>
            <a:r>
              <a:rPr lang="zh-CN" altLang="en-US" sz="2200" dirty="0" smtClean="0">
                <a:latin typeface="Adobe 楷体 Std R" panose="02020400000000000000" pitchFamily="18" charset="-122"/>
                <a:ea typeface="Adobe 楷体 Std R" panose="02020400000000000000" pitchFamily="18" charset="-122"/>
              </a:rPr>
              <a:t>避免进行大量的主动测量，尽可能减少“冷启动”的影响</a:t>
            </a:r>
            <a:endParaRPr lang="en-US" altLang="zh-CN" sz="2200" dirty="0" smtClean="0">
              <a:latin typeface="Adobe 楷体 Std R" panose="02020400000000000000" pitchFamily="18" charset="-122"/>
              <a:ea typeface="Adobe 楷体 Std R" panose="02020400000000000000" pitchFamily="18" charset="-122"/>
            </a:endParaRPr>
          </a:p>
          <a:p>
            <a:pPr lvl="1">
              <a:buClr>
                <a:srgbClr val="C00000"/>
              </a:buClr>
            </a:pPr>
            <a:r>
              <a:rPr lang="zh-CN" altLang="en-US" sz="2400" dirty="0" smtClean="0">
                <a:latin typeface="Adobe 楷体 Std R" panose="02020400000000000000" pitchFamily="18" charset="-122"/>
                <a:ea typeface="Adobe 楷体 Std R" panose="02020400000000000000" pitchFamily="18" charset="-122"/>
              </a:rPr>
              <a:t>视频播放中的服务节点选择</a:t>
            </a:r>
            <a:endParaRPr lang="en-US" altLang="zh-CN" sz="2400" dirty="0" smtClean="0">
              <a:latin typeface="Adobe 楷体 Std R" panose="02020400000000000000" pitchFamily="18" charset="-122"/>
              <a:ea typeface="Adobe 楷体 Std R" panose="02020400000000000000" pitchFamily="18" charset="-122"/>
            </a:endParaRPr>
          </a:p>
          <a:p>
            <a:pPr lvl="2">
              <a:buClr>
                <a:srgbClr val="C00000"/>
              </a:buClr>
            </a:pPr>
            <a:r>
              <a:rPr lang="zh-CN" altLang="en-US" sz="2200" dirty="0" smtClean="0">
                <a:latin typeface="Adobe 楷体 Std R" panose="02020400000000000000" pitchFamily="18" charset="-122"/>
                <a:ea typeface="Adobe 楷体 Std R" panose="02020400000000000000" pitchFamily="18" charset="-122"/>
              </a:rPr>
              <a:t>历史记录</a:t>
            </a:r>
            <a:r>
              <a:rPr lang="zh-CN" altLang="en-US" sz="2200" dirty="0">
                <a:latin typeface="Adobe 楷体 Std R" panose="02020400000000000000" pitchFamily="18" charset="-122"/>
                <a:ea typeface="Adobe 楷体 Std R" panose="02020400000000000000" pitchFamily="18" charset="-122"/>
              </a:rPr>
              <a:t> </a:t>
            </a:r>
            <a:r>
              <a:rPr lang="zh-CN" altLang="en-US" sz="2200" dirty="0" smtClean="0">
                <a:latin typeface="Adobe 楷体 Std R" panose="02020400000000000000" pitchFamily="18" charset="-122"/>
                <a:ea typeface="Adobe 楷体 Std R" panose="02020400000000000000" pitchFamily="18" charset="-122"/>
              </a:rPr>
              <a:t>用户端体验</a:t>
            </a:r>
            <a:r>
              <a:rPr lang="zh-CN" altLang="en-US" sz="2200" dirty="0">
                <a:latin typeface="Adobe 楷体 Std R" panose="02020400000000000000" pitchFamily="18" charset="-122"/>
                <a:ea typeface="Adobe 楷体 Std R" panose="02020400000000000000" pitchFamily="18" charset="-122"/>
              </a:rPr>
              <a:t>（视频</a:t>
            </a:r>
            <a:r>
              <a:rPr lang="zh-CN" altLang="en-US" sz="2200" dirty="0" smtClean="0">
                <a:latin typeface="Adobe 楷体 Std R" panose="02020400000000000000" pitchFamily="18" charset="-122"/>
                <a:ea typeface="Adobe 楷体 Std R" panose="02020400000000000000" pitchFamily="18" charset="-122"/>
              </a:rPr>
              <a:t>码率，启动延迟，缓冲次数，缓冲时间比例，码率切换次数等），可能的分发路径等进行动态服务节点选择</a:t>
            </a:r>
            <a:endParaRPr lang="zh-CN" altLang="zh-CN" sz="2200" dirty="0" smtClean="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stretch>
            <a:fillRect/>
          </a:stretch>
        </p:blipFill>
        <p:spPr>
          <a:xfrm>
            <a:off x="3115470" y="2279953"/>
            <a:ext cx="2161688" cy="1718609"/>
          </a:xfrm>
          <a:prstGeom prst="rect">
            <a:avLst/>
          </a:prstGeom>
        </p:spPr>
      </p:pic>
    </p:spTree>
    <p:extLst>
      <p:ext uri="{BB962C8B-B14F-4D97-AF65-F5344CB8AC3E}">
        <p14:creationId xmlns:p14="http://schemas.microsoft.com/office/powerpoint/2010/main" val="15550741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9260" y="681319"/>
            <a:ext cx="5194300" cy="588682"/>
          </a:xfrm>
        </p:spPr>
        <p:txBody>
          <a:bodyPr>
            <a:noAutofit/>
          </a:bodyPr>
          <a:lstStyle/>
          <a:p>
            <a:r>
              <a:rPr kumimoji="1" lang="zh-CN" altLang="en-US" dirty="0" smtClean="0">
                <a:latin typeface="Adobe 楷体 Std R" panose="02020400000000000000" pitchFamily="18" charset="-122"/>
                <a:ea typeface="Adobe 楷体 Std R" panose="02020400000000000000" pitchFamily="18" charset="-122"/>
              </a:rPr>
              <a:t>多</a:t>
            </a:r>
            <a:r>
              <a:rPr kumimoji="1" lang="en-US" altLang="zh-CN" dirty="0" smtClean="0">
                <a:latin typeface="Adobe 楷体 Std R" panose="02020400000000000000" pitchFamily="18" charset="-122"/>
                <a:ea typeface="Adobe 楷体 Std R" panose="02020400000000000000" pitchFamily="18" charset="-122"/>
              </a:rPr>
              <a:t>CDN</a:t>
            </a:r>
            <a:r>
              <a:rPr kumimoji="1" lang="zh-CN" altLang="en-US" dirty="0" smtClean="0">
                <a:latin typeface="Adobe 楷体 Std R" panose="02020400000000000000" pitchFamily="18" charset="-122"/>
                <a:ea typeface="Adobe 楷体 Std R" panose="02020400000000000000" pitchFamily="18" charset="-122"/>
              </a:rPr>
              <a:t>服务节点选择策略</a:t>
            </a:r>
            <a:r>
              <a:rPr kumimoji="1" lang="en-US" altLang="zh-CN" dirty="0" smtClean="0"/>
              <a:t/>
            </a:r>
            <a:br>
              <a:rPr kumimoji="1" lang="en-US" altLang="zh-CN" dirty="0" smtClean="0"/>
            </a:br>
            <a:endParaRPr kumimoji="1" lang="zh-CN" altLang="en-US" dirty="0"/>
          </a:p>
        </p:txBody>
      </p:sp>
      <p:sp>
        <p:nvSpPr>
          <p:cNvPr id="3" name="内容占位符 2"/>
          <p:cNvSpPr>
            <a:spLocks noGrp="1"/>
          </p:cNvSpPr>
          <p:nvPr>
            <p:ph idx="1"/>
          </p:nvPr>
        </p:nvSpPr>
        <p:spPr>
          <a:xfrm>
            <a:off x="330200" y="1535129"/>
            <a:ext cx="8229600" cy="2566706"/>
          </a:xfrm>
        </p:spPr>
        <p:txBody>
          <a:bodyPr>
            <a:noAutofit/>
          </a:bodyPr>
          <a:lstStyle/>
          <a:p>
            <a:pPr>
              <a:buClr>
                <a:srgbClr val="C00000"/>
              </a:buClr>
            </a:pPr>
            <a:r>
              <a:rPr lang="zh-CN" altLang="en-US" sz="2400" dirty="0" smtClean="0">
                <a:latin typeface="Adobe 楷体 Std R" panose="02020400000000000000" pitchFamily="18" charset="-122"/>
                <a:ea typeface="Adobe 楷体 Std R" panose="02020400000000000000" pitchFamily="18" charset="-122"/>
              </a:rPr>
              <a:t>视频播放前初始服务器选择</a:t>
            </a:r>
            <a:r>
              <a:rPr lang="en-US" altLang="zh-CN" sz="2400" dirty="0" smtClean="0">
                <a:latin typeface="Adobe 楷体 Std R" panose="02020400000000000000" pitchFamily="18" charset="-122"/>
                <a:ea typeface="Adobe 楷体 Std R" panose="02020400000000000000" pitchFamily="18" charset="-122"/>
              </a:rPr>
              <a:t>(</a:t>
            </a:r>
            <a:r>
              <a:rPr lang="zh-CN" altLang="en-US" sz="2400" dirty="0" smtClean="0">
                <a:latin typeface="Adobe 楷体 Std R" panose="02020400000000000000" pitchFamily="18" charset="-122"/>
                <a:ea typeface="Adobe 楷体 Std R" panose="02020400000000000000" pitchFamily="18" charset="-122"/>
              </a:rPr>
              <a:t>已完成</a:t>
            </a:r>
            <a:r>
              <a:rPr lang="en-US" altLang="zh-CN" sz="2400" dirty="0" smtClean="0">
                <a:latin typeface="Adobe 楷体 Std R" panose="02020400000000000000" pitchFamily="18" charset="-122"/>
                <a:ea typeface="Adobe 楷体 Std R" panose="02020400000000000000" pitchFamily="18" charset="-122"/>
              </a:rPr>
              <a:t>)</a:t>
            </a:r>
          </a:p>
          <a:p>
            <a:pPr lvl="1">
              <a:buClr>
                <a:srgbClr val="C00000"/>
              </a:buClr>
            </a:pPr>
            <a:r>
              <a:rPr lang="zh-CN" altLang="en-US" sz="2400" dirty="0" smtClean="0">
                <a:latin typeface="Adobe 楷体 Std R" panose="02020400000000000000" pitchFamily="18" charset="-122"/>
                <a:ea typeface="Adobe 楷体 Std R" panose="02020400000000000000" pitchFamily="18" charset="-122"/>
              </a:rPr>
              <a:t>不同距离尺度下，通过距离得到的关于</a:t>
            </a:r>
            <a:r>
              <a:rPr lang="en-US" altLang="zh-CN" sz="2400" dirty="0" smtClean="0">
                <a:latin typeface="Adobe 楷体 Std R" panose="02020400000000000000" pitchFamily="18" charset="-122"/>
                <a:ea typeface="Adobe 楷体 Std R" panose="02020400000000000000" pitchFamily="18" charset="-122"/>
              </a:rPr>
              <a:t>RTT</a:t>
            </a:r>
            <a:r>
              <a:rPr lang="zh-CN" altLang="en-US" sz="2400" dirty="0" smtClean="0">
                <a:latin typeface="Adobe 楷体 Std R" panose="02020400000000000000" pitchFamily="18" charset="-122"/>
                <a:ea typeface="Adobe 楷体 Std R" panose="02020400000000000000" pitchFamily="18" charset="-122"/>
              </a:rPr>
              <a:t>的信息不同</a:t>
            </a:r>
            <a:endParaRPr lang="en-US" altLang="zh-CN" sz="2400" dirty="0" smtClean="0">
              <a:latin typeface="Adobe 楷体 Std R" panose="02020400000000000000" pitchFamily="18" charset="-122"/>
              <a:ea typeface="Adobe 楷体 Std R" panose="02020400000000000000" pitchFamily="18" charset="-122"/>
            </a:endParaRPr>
          </a:p>
          <a:p>
            <a:pPr lvl="1">
              <a:buClr>
                <a:srgbClr val="C00000"/>
              </a:buClr>
            </a:pPr>
            <a:r>
              <a:rPr lang="zh-CN" altLang="en-US" sz="2400" dirty="0" smtClean="0">
                <a:latin typeface="Adobe 楷体 Std R" panose="02020400000000000000" pitchFamily="18" charset="-122"/>
                <a:ea typeface="Adobe 楷体 Std R" panose="02020400000000000000" pitchFamily="18" charset="-122"/>
              </a:rPr>
              <a:t>提出基于学习和基于模型的混合</a:t>
            </a:r>
            <a:r>
              <a:rPr lang="en-US" altLang="zh-CN" sz="2400" dirty="0" smtClean="0">
                <a:latin typeface="Adobe 楷体 Std R" panose="02020400000000000000" pitchFamily="18" charset="-122"/>
                <a:ea typeface="Adobe 楷体 Std R" panose="02020400000000000000" pitchFamily="18" charset="-122"/>
              </a:rPr>
              <a:t>RTT</a:t>
            </a:r>
            <a:r>
              <a:rPr lang="zh-CN" altLang="en-US" sz="2400" dirty="0" smtClean="0">
                <a:latin typeface="Adobe 楷体 Std R" panose="02020400000000000000" pitchFamily="18" charset="-122"/>
                <a:ea typeface="Adobe 楷体 Std R" panose="02020400000000000000" pitchFamily="18" charset="-122"/>
              </a:rPr>
              <a:t>预测算法</a:t>
            </a:r>
            <a:endParaRPr lang="en-US" altLang="zh-CN" sz="2400" dirty="0" smtClean="0">
              <a:latin typeface="Adobe 楷体 Std R" panose="02020400000000000000" pitchFamily="18" charset="-122"/>
              <a:ea typeface="Adobe 楷体 Std R" panose="02020400000000000000" pitchFamily="18" charset="-122"/>
            </a:endParaRPr>
          </a:p>
          <a:p>
            <a:pPr lvl="2">
              <a:buClr>
                <a:srgbClr val="C00000"/>
              </a:buClr>
            </a:pPr>
            <a:r>
              <a:rPr lang="zh-CN" altLang="en-US" dirty="0" smtClean="0">
                <a:latin typeface="Adobe 楷体 Std R" panose="02020400000000000000" pitchFamily="18" charset="-122"/>
                <a:ea typeface="Adobe 楷体 Std R" panose="02020400000000000000" pitchFamily="18" charset="-122"/>
              </a:rPr>
              <a:t>用户属性（设备，地理位置，</a:t>
            </a:r>
            <a:r>
              <a:rPr lang="en-US" altLang="zh-CN" dirty="0" smtClean="0">
                <a:latin typeface="Adobe 楷体 Std R" panose="02020400000000000000" pitchFamily="18" charset="-122"/>
                <a:ea typeface="Adobe 楷体 Std R" panose="02020400000000000000" pitchFamily="18" charset="-122"/>
              </a:rPr>
              <a:t>ISP</a:t>
            </a:r>
            <a:r>
              <a:rPr lang="zh-CN" altLang="en-US" dirty="0" smtClean="0">
                <a:latin typeface="Adobe 楷体 Std R" panose="02020400000000000000" pitchFamily="18" charset="-122"/>
                <a:ea typeface="Adobe 楷体 Std R" panose="02020400000000000000" pitchFamily="18" charset="-122"/>
              </a:rPr>
              <a:t>，服务时段）</a:t>
            </a:r>
            <a:endParaRPr lang="en-US" altLang="zh-CN" dirty="0" smtClean="0">
              <a:latin typeface="Adobe 楷体 Std R" panose="02020400000000000000" pitchFamily="18" charset="-122"/>
              <a:ea typeface="Adobe 楷体 Std R" panose="02020400000000000000" pitchFamily="18" charset="-122"/>
            </a:endParaRPr>
          </a:p>
          <a:p>
            <a:pPr lvl="2">
              <a:buClr>
                <a:srgbClr val="C00000"/>
              </a:buClr>
            </a:pPr>
            <a:r>
              <a:rPr lang="zh-CN" altLang="en-US" dirty="0">
                <a:latin typeface="Adobe 楷体 Std R" panose="02020400000000000000" pitchFamily="18" charset="-122"/>
                <a:ea typeface="Adobe 楷体 Std R" panose="02020400000000000000" pitchFamily="18" charset="-122"/>
              </a:rPr>
              <a:t>近距离情况下，路径拼接预测</a:t>
            </a:r>
            <a:r>
              <a:rPr lang="en-US" altLang="zh-CN" dirty="0">
                <a:latin typeface="Adobe 楷体 Std R" panose="02020400000000000000" pitchFamily="18" charset="-122"/>
                <a:ea typeface="Adobe 楷体 Std R" panose="02020400000000000000" pitchFamily="18" charset="-122"/>
              </a:rPr>
              <a:t>RTT</a:t>
            </a:r>
          </a:p>
          <a:p>
            <a:pPr lvl="2">
              <a:buClr>
                <a:srgbClr val="C00000"/>
              </a:buClr>
            </a:pPr>
            <a:r>
              <a:rPr lang="zh-CN" altLang="en-US" dirty="0">
                <a:latin typeface="Adobe 楷体 Std R" panose="02020400000000000000" pitchFamily="18" charset="-122"/>
                <a:ea typeface="Adobe 楷体 Std R" panose="02020400000000000000" pitchFamily="18" charset="-122"/>
              </a:rPr>
              <a:t>远距离情况下，决策树</a:t>
            </a:r>
            <a:endParaRPr lang="zh-CN" altLang="zh-CN" dirty="0">
              <a:latin typeface="Adobe 楷体 Std R" panose="02020400000000000000" pitchFamily="18" charset="-122"/>
              <a:ea typeface="Adobe 楷体 Std R" panose="02020400000000000000" pitchFamily="18" charset="-122"/>
            </a:endParaRPr>
          </a:p>
        </p:txBody>
      </p:sp>
      <p:pic>
        <p:nvPicPr>
          <p:cNvPr id="2051" name="Picture 3"/>
          <p:cNvPicPr>
            <a:picLocks noChangeAspect="1" noChangeArrowheads="1"/>
          </p:cNvPicPr>
          <p:nvPr/>
        </p:nvPicPr>
        <p:blipFill>
          <a:blip r:embed="rId3"/>
          <a:srcRect/>
          <a:stretch>
            <a:fillRect/>
          </a:stretch>
        </p:blipFill>
        <p:spPr bwMode="auto">
          <a:xfrm>
            <a:off x="48515" y="3996795"/>
            <a:ext cx="3070691" cy="2358801"/>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a:srcRect/>
          <a:stretch>
            <a:fillRect/>
          </a:stretch>
        </p:blipFill>
        <p:spPr bwMode="auto">
          <a:xfrm>
            <a:off x="3110359" y="4101835"/>
            <a:ext cx="2857500" cy="2228850"/>
          </a:xfrm>
          <a:prstGeom prst="rect">
            <a:avLst/>
          </a:prstGeom>
          <a:noFill/>
          <a:ln w="9525">
            <a:noFill/>
            <a:miter lim="800000"/>
            <a:headEnd/>
            <a:tailEnd/>
          </a:ln>
          <a:effectLst/>
        </p:spPr>
      </p:pic>
      <p:pic>
        <p:nvPicPr>
          <p:cNvPr id="2053" name="Picture 5"/>
          <p:cNvPicPr>
            <a:picLocks noChangeAspect="1" noChangeArrowheads="1"/>
          </p:cNvPicPr>
          <p:nvPr/>
        </p:nvPicPr>
        <p:blipFill>
          <a:blip r:embed="rId5"/>
          <a:srcRect/>
          <a:stretch>
            <a:fillRect/>
          </a:stretch>
        </p:blipFill>
        <p:spPr bwMode="auto">
          <a:xfrm>
            <a:off x="5967859" y="4063735"/>
            <a:ext cx="2800350" cy="2266950"/>
          </a:xfrm>
          <a:prstGeom prst="rect">
            <a:avLst/>
          </a:prstGeom>
          <a:noFill/>
          <a:ln w="9525">
            <a:noFill/>
            <a:miter lim="800000"/>
            <a:headEnd/>
            <a:tailEnd/>
          </a:ln>
          <a:effectLst/>
        </p:spPr>
      </p:pic>
      <p:sp>
        <p:nvSpPr>
          <p:cNvPr id="4" name="矩形 3"/>
          <p:cNvSpPr/>
          <p:nvPr/>
        </p:nvSpPr>
        <p:spPr>
          <a:xfrm>
            <a:off x="4775200" y="6324110"/>
            <a:ext cx="4368800" cy="430887"/>
          </a:xfrm>
          <a:prstGeom prst="rect">
            <a:avLst/>
          </a:prstGeom>
        </p:spPr>
        <p:txBody>
          <a:bodyPr wrap="square">
            <a:spAutoFit/>
          </a:bodyPr>
          <a:lstStyle/>
          <a:p>
            <a:pPr lvl="1"/>
            <a:r>
              <a:rPr lang="zh-CN" altLang="en-US" sz="2200" b="1" dirty="0" smtClean="0"/>
              <a:t>（</a:t>
            </a:r>
            <a:r>
              <a:rPr lang="en-US" altLang="zh-CN" sz="2200" b="1" dirty="0" smtClean="0"/>
              <a:t>Submitted</a:t>
            </a:r>
            <a:r>
              <a:rPr lang="en-US" altLang="zh-CN" sz="2200" dirty="0" smtClean="0"/>
              <a:t> </a:t>
            </a:r>
            <a:r>
              <a:rPr lang="en-US" altLang="zh-CN" sz="2200" dirty="0"/>
              <a:t>to </a:t>
            </a:r>
            <a:r>
              <a:rPr lang="en-US" altLang="zh-CN" sz="2200" dirty="0" smtClean="0"/>
              <a:t>ICC’15</a:t>
            </a:r>
            <a:r>
              <a:rPr lang="zh-CN" altLang="en-US" sz="2200" dirty="0" smtClean="0"/>
              <a:t>）</a:t>
            </a:r>
            <a:endParaRPr lang="en-US" altLang="zh-CN" sz="2200" dirty="0"/>
          </a:p>
        </p:txBody>
      </p:sp>
    </p:spTree>
    <p:extLst>
      <p:ext uri="{BB962C8B-B14F-4D97-AF65-F5344CB8AC3E}">
        <p14:creationId xmlns:p14="http://schemas.microsoft.com/office/powerpoint/2010/main" val="20068418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88249" y="840166"/>
            <a:ext cx="4990351" cy="442773"/>
          </a:xfrm>
        </p:spPr>
        <p:txBody>
          <a:bodyPr>
            <a:noAutofit/>
          </a:bodyPr>
          <a:lstStyle/>
          <a:p>
            <a:r>
              <a:rPr kumimoji="1" lang="zh-CN" altLang="en-US" dirty="0">
                <a:latin typeface="Adobe 楷体 Std R" panose="02020400000000000000" pitchFamily="18" charset="-122"/>
                <a:ea typeface="Adobe 楷体 Std R" panose="02020400000000000000" pitchFamily="18" charset="-122"/>
              </a:rPr>
              <a:t>多</a:t>
            </a:r>
            <a:r>
              <a:rPr kumimoji="1" lang="en-US" altLang="zh-CN" dirty="0">
                <a:latin typeface="Adobe 楷体 Std R" panose="02020400000000000000" pitchFamily="18" charset="-122"/>
                <a:ea typeface="Adobe 楷体 Std R" panose="02020400000000000000" pitchFamily="18" charset="-122"/>
              </a:rPr>
              <a:t>CDN</a:t>
            </a:r>
            <a:r>
              <a:rPr kumimoji="1" lang="zh-CN" altLang="en-US" dirty="0">
                <a:latin typeface="Adobe 楷体 Std R" panose="02020400000000000000" pitchFamily="18" charset="-122"/>
                <a:ea typeface="Adobe 楷体 Std R" panose="02020400000000000000" pitchFamily="18" charset="-122"/>
              </a:rPr>
              <a:t>服务节点选择策略</a:t>
            </a:r>
            <a:r>
              <a:rPr kumimoji="1" lang="en-US" altLang="zh-CN" dirty="0">
                <a:latin typeface="Adobe 楷体 Std R" panose="02020400000000000000" pitchFamily="18" charset="-122"/>
                <a:ea typeface="Adobe 楷体 Std R" panose="02020400000000000000" pitchFamily="18" charset="-122"/>
              </a:rPr>
              <a:t/>
            </a:r>
            <a:br>
              <a:rPr kumimoji="1" lang="en-US" altLang="zh-CN" dirty="0">
                <a:latin typeface="Adobe 楷体 Std R" panose="02020400000000000000" pitchFamily="18" charset="-122"/>
                <a:ea typeface="Adobe 楷体 Std R" panose="02020400000000000000" pitchFamily="18" charset="-122"/>
              </a:rPr>
            </a:br>
            <a:endParaRPr kumimoji="1" lang="zh-CN" altLang="en-US"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406400" y="1415608"/>
            <a:ext cx="8229600" cy="4876800"/>
          </a:xfrm>
        </p:spPr>
        <p:txBody>
          <a:bodyPr>
            <a:normAutofit/>
          </a:bodyPr>
          <a:lstStyle/>
          <a:p>
            <a:pPr>
              <a:buClr>
                <a:srgbClr val="C00000"/>
              </a:buClr>
            </a:pPr>
            <a:r>
              <a:rPr lang="zh-CN" altLang="en-US" sz="2400" dirty="0" smtClean="0">
                <a:latin typeface="Adobe 楷体 Std R" panose="02020400000000000000" pitchFamily="18" charset="-122"/>
                <a:ea typeface="Adobe 楷体 Std R" panose="02020400000000000000" pitchFamily="18" charset="-122"/>
              </a:rPr>
              <a:t>视频播放中服务器的动态选择策略</a:t>
            </a:r>
            <a:endParaRPr lang="en-US" altLang="zh-CN" sz="2400" dirty="0" smtClean="0">
              <a:latin typeface="Adobe 楷体 Std R" panose="02020400000000000000" pitchFamily="18" charset="-122"/>
              <a:ea typeface="Adobe 楷体 Std R" panose="02020400000000000000" pitchFamily="18" charset="-122"/>
            </a:endParaRPr>
          </a:p>
          <a:p>
            <a:pPr lvl="1">
              <a:buClr>
                <a:srgbClr val="C00000"/>
              </a:buClr>
            </a:pPr>
            <a:r>
              <a:rPr lang="zh-CN" altLang="en-US" sz="2400" dirty="0" smtClean="0">
                <a:latin typeface="Adobe 楷体 Std R" panose="02020400000000000000" pitchFamily="18" charset="-122"/>
                <a:ea typeface="Adobe 楷体 Std R" panose="02020400000000000000" pitchFamily="18" charset="-122"/>
              </a:rPr>
              <a:t>用户</a:t>
            </a:r>
            <a:r>
              <a:rPr lang="en-US" altLang="zh-CN" sz="2400" dirty="0" err="1" smtClean="0">
                <a:latin typeface="Adobe 楷体 Std R" panose="02020400000000000000" pitchFamily="18" charset="-122"/>
                <a:ea typeface="Adobe 楷体 Std R" panose="02020400000000000000" pitchFamily="18" charset="-122"/>
              </a:rPr>
              <a:t>QoE</a:t>
            </a:r>
            <a:r>
              <a:rPr lang="zh-CN" altLang="en-US" sz="2400" dirty="0" smtClean="0">
                <a:latin typeface="Adobe 楷体 Std R" panose="02020400000000000000" pitchFamily="18" charset="-122"/>
                <a:ea typeface="Adobe 楷体 Std R" panose="02020400000000000000" pitchFamily="18" charset="-122"/>
              </a:rPr>
              <a:t>反馈</a:t>
            </a:r>
            <a:endParaRPr lang="en-US" altLang="zh-CN" sz="2400" dirty="0" smtClean="0">
              <a:latin typeface="Adobe 楷体 Std R" panose="02020400000000000000" pitchFamily="18" charset="-122"/>
              <a:ea typeface="Adobe 楷体 Std R" panose="02020400000000000000" pitchFamily="18" charset="-122"/>
            </a:endParaRPr>
          </a:p>
          <a:p>
            <a:pPr lvl="2">
              <a:buClr>
                <a:srgbClr val="C00000"/>
              </a:buClr>
            </a:pPr>
            <a:r>
              <a:rPr lang="zh-CN" altLang="en-US" sz="2200" dirty="0" smtClean="0">
                <a:latin typeface="Adobe 楷体 Std R" panose="02020400000000000000" pitchFamily="18" charset="-122"/>
                <a:ea typeface="Adobe 楷体 Std R" panose="02020400000000000000" pitchFamily="18" charset="-122"/>
              </a:rPr>
              <a:t>码率，延迟，码率切换频度，实验者体验主观评分 </a:t>
            </a:r>
            <a:endParaRPr lang="en-US" altLang="zh-CN" sz="2200" dirty="0" smtClean="0">
              <a:latin typeface="Adobe 楷体 Std R" panose="02020400000000000000" pitchFamily="18" charset="-122"/>
              <a:ea typeface="Adobe 楷体 Std R" panose="02020400000000000000" pitchFamily="18" charset="-122"/>
            </a:endParaRPr>
          </a:p>
          <a:p>
            <a:pPr lvl="2">
              <a:buClr>
                <a:srgbClr val="C00000"/>
              </a:buClr>
            </a:pPr>
            <a:r>
              <a:rPr lang="zh-CN" altLang="en-US" sz="2200" dirty="0" smtClean="0">
                <a:latin typeface="Adobe 楷体 Std R" panose="02020400000000000000" pitchFamily="18" charset="-122"/>
                <a:ea typeface="Adobe 楷体 Std R" panose="02020400000000000000" pitchFamily="18" charset="-122"/>
              </a:rPr>
              <a:t>随机神经网络模型</a:t>
            </a:r>
            <a:endParaRPr lang="en-US" altLang="zh-CN" sz="2200" dirty="0" smtClean="0">
              <a:latin typeface="Adobe 楷体 Std R" panose="02020400000000000000" pitchFamily="18" charset="-122"/>
              <a:ea typeface="Adobe 楷体 Std R" panose="02020400000000000000" pitchFamily="18" charset="-122"/>
            </a:endParaRPr>
          </a:p>
          <a:p>
            <a:pPr lvl="1">
              <a:buClr>
                <a:srgbClr val="C00000"/>
              </a:buClr>
            </a:pPr>
            <a:r>
              <a:rPr lang="zh-CN" altLang="en-US" sz="2400" dirty="0" smtClean="0">
                <a:latin typeface="Adobe 楷体 Std R" panose="02020400000000000000" pitchFamily="18" charset="-122"/>
                <a:ea typeface="Adobe 楷体 Std R" panose="02020400000000000000" pitchFamily="18" charset="-122"/>
              </a:rPr>
              <a:t>服务器负载以及分发路径中链接使用率</a:t>
            </a:r>
            <a:endParaRPr lang="en-US" altLang="zh-CN" sz="2400" dirty="0" smtClean="0">
              <a:latin typeface="Adobe 楷体 Std R" panose="02020400000000000000" pitchFamily="18" charset="-122"/>
              <a:ea typeface="Adobe 楷体 Std R" panose="02020400000000000000" pitchFamily="18" charset="-122"/>
            </a:endParaRPr>
          </a:p>
          <a:p>
            <a:pPr lvl="2">
              <a:buClr>
                <a:srgbClr val="C00000"/>
              </a:buClr>
            </a:pPr>
            <a:r>
              <a:rPr lang="zh-CN" altLang="en-US" sz="2200" dirty="0" smtClean="0">
                <a:latin typeface="Adobe 楷体 Std R" panose="02020400000000000000" pitchFamily="18" charset="-122"/>
                <a:ea typeface="Adobe 楷体 Std R" panose="02020400000000000000" pitchFamily="18" charset="-122"/>
              </a:rPr>
              <a:t>数据网络链路与服务质量的相关性研究 分发路径的瓶颈</a:t>
            </a:r>
            <a:endParaRPr lang="en-US" altLang="zh-CN" sz="2200" dirty="0" smtClean="0">
              <a:latin typeface="Adobe 楷体 Std R" panose="02020400000000000000" pitchFamily="18" charset="-122"/>
              <a:ea typeface="Adobe 楷体 Std R" panose="02020400000000000000" pitchFamily="18" charset="-122"/>
            </a:endParaRPr>
          </a:p>
          <a:p>
            <a:pPr lvl="2">
              <a:buClr>
                <a:srgbClr val="C00000"/>
              </a:buClr>
            </a:pPr>
            <a:r>
              <a:rPr lang="zh-CN" altLang="en-US" sz="2200" dirty="0">
                <a:latin typeface="Adobe 楷体 Std R" panose="02020400000000000000" pitchFamily="18" charset="-122"/>
                <a:ea typeface="Adobe 楷体 Std R" panose="02020400000000000000" pitchFamily="18" charset="-122"/>
              </a:rPr>
              <a:t>面向用户的数据接力机制发现内容获取</a:t>
            </a:r>
            <a:r>
              <a:rPr lang="zh-CN" altLang="en-US" sz="2200" dirty="0" smtClean="0">
                <a:latin typeface="Adobe 楷体 Std R" panose="02020400000000000000" pitchFamily="18" charset="-122"/>
                <a:ea typeface="Adobe 楷体 Std R" panose="02020400000000000000" pitchFamily="18" charset="-122"/>
              </a:rPr>
              <a:t>路径（</a:t>
            </a:r>
            <a:r>
              <a:rPr lang="zh-CN" altLang="en-US" sz="2200" dirty="0">
                <a:latin typeface="Adobe 楷体 Std R" panose="02020400000000000000" pitchFamily="18" charset="-122"/>
                <a:ea typeface="Adobe 楷体 Std R" panose="02020400000000000000" pitchFamily="18" charset="-122"/>
              </a:rPr>
              <a:t>已完成</a:t>
            </a:r>
            <a:r>
              <a:rPr lang="zh-CN" altLang="en-US" sz="2200" dirty="0" smtClean="0">
                <a:latin typeface="Adobe 楷体 Std R" panose="02020400000000000000" pitchFamily="18" charset="-122"/>
                <a:ea typeface="Adobe 楷体 Std R" panose="02020400000000000000" pitchFamily="18" charset="-122"/>
              </a:rPr>
              <a:t>）</a:t>
            </a:r>
            <a:endParaRPr lang="en-US" altLang="zh-CN" sz="2200" dirty="0" smtClean="0">
              <a:latin typeface="Adobe 楷体 Std R" panose="02020400000000000000" pitchFamily="18" charset="-122"/>
              <a:ea typeface="Adobe 楷体 Std R" panose="02020400000000000000" pitchFamily="18" charset="-122"/>
            </a:endParaRPr>
          </a:p>
        </p:txBody>
      </p:sp>
      <p:pic>
        <p:nvPicPr>
          <p:cNvPr id="4" name="Picture 2"/>
          <p:cNvPicPr>
            <a:picLocks noChangeAspect="1" noChangeArrowheads="1"/>
          </p:cNvPicPr>
          <p:nvPr/>
        </p:nvPicPr>
        <p:blipFill>
          <a:blip r:embed="rId3"/>
          <a:srcRect/>
          <a:stretch>
            <a:fillRect/>
          </a:stretch>
        </p:blipFill>
        <p:spPr bwMode="auto">
          <a:xfrm>
            <a:off x="1207995" y="4393114"/>
            <a:ext cx="2132105" cy="2283882"/>
          </a:xfrm>
          <a:prstGeom prst="rect">
            <a:avLst/>
          </a:prstGeom>
          <a:noFill/>
          <a:ln w="9525">
            <a:noFill/>
            <a:miter lim="800000"/>
            <a:headEnd/>
            <a:tailEnd/>
          </a:ln>
          <a:effectLst/>
        </p:spPr>
      </p:pic>
      <p:sp>
        <p:nvSpPr>
          <p:cNvPr id="6" name="矩形 5"/>
          <p:cNvSpPr/>
          <p:nvPr/>
        </p:nvSpPr>
        <p:spPr>
          <a:xfrm>
            <a:off x="4724400" y="6398053"/>
            <a:ext cx="4216400" cy="430887"/>
          </a:xfrm>
          <a:prstGeom prst="rect">
            <a:avLst/>
          </a:prstGeom>
        </p:spPr>
        <p:txBody>
          <a:bodyPr wrap="square">
            <a:spAutoFit/>
          </a:bodyPr>
          <a:lstStyle/>
          <a:p>
            <a:pPr lvl="1"/>
            <a:r>
              <a:rPr lang="zh-CN" altLang="en-US" sz="2200" b="1" dirty="0" smtClean="0"/>
              <a:t>（</a:t>
            </a:r>
            <a:r>
              <a:rPr lang="en-US" altLang="zh-CN" sz="2200" b="1" dirty="0" smtClean="0"/>
              <a:t>Submitted</a:t>
            </a:r>
            <a:r>
              <a:rPr lang="en-US" altLang="zh-CN" sz="2200" dirty="0" smtClean="0"/>
              <a:t> </a:t>
            </a:r>
            <a:r>
              <a:rPr lang="en-US" altLang="zh-CN" sz="2200" dirty="0"/>
              <a:t>to </a:t>
            </a:r>
            <a:r>
              <a:rPr lang="en-US" altLang="zh-CN" sz="2200" dirty="0" smtClean="0"/>
              <a:t>TCSVT</a:t>
            </a:r>
            <a:r>
              <a:rPr lang="zh-CN" altLang="en-US" sz="2200" dirty="0" smtClean="0"/>
              <a:t>）</a:t>
            </a:r>
            <a:endParaRPr lang="en-US" altLang="zh-CN" sz="2200" dirty="0"/>
          </a:p>
        </p:txBody>
      </p:sp>
      <p:pic>
        <p:nvPicPr>
          <p:cNvPr id="7" name="图片 6"/>
          <p:cNvPicPr>
            <a:picLocks noChangeAspect="1"/>
          </p:cNvPicPr>
          <p:nvPr/>
        </p:nvPicPr>
        <p:blipFill>
          <a:blip r:embed="rId4"/>
          <a:stretch>
            <a:fillRect/>
          </a:stretch>
        </p:blipFill>
        <p:spPr>
          <a:xfrm>
            <a:off x="3340100" y="4313418"/>
            <a:ext cx="3830335" cy="2181733"/>
          </a:xfrm>
          <a:prstGeom prst="rect">
            <a:avLst/>
          </a:prstGeom>
        </p:spPr>
      </p:pic>
    </p:spTree>
    <p:extLst>
      <p:ext uri="{BB962C8B-B14F-4D97-AF65-F5344CB8AC3E}">
        <p14:creationId xmlns:p14="http://schemas.microsoft.com/office/powerpoint/2010/main" val="20068418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33916" y="249577"/>
            <a:ext cx="5279176" cy="1143000"/>
          </a:xfrm>
        </p:spPr>
        <p:txBody>
          <a:bodyPr>
            <a:normAutofit/>
          </a:bodyPr>
          <a:lstStyle/>
          <a:p>
            <a:r>
              <a:rPr kumimoji="1" lang="zh-CN" altLang="en-US" sz="3200" dirty="0" smtClean="0">
                <a:latin typeface="Adobe 楷体 Std R" panose="02020400000000000000" pitchFamily="18" charset="-122"/>
                <a:ea typeface="Adobe 楷体 Std R" panose="02020400000000000000" pitchFamily="18" charset="-122"/>
              </a:rPr>
              <a:t>动态码率选择机制设计</a:t>
            </a:r>
            <a:endParaRPr kumimoji="1" lang="en-US" altLang="zh-CN" sz="32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355627" y="1653480"/>
            <a:ext cx="7772400" cy="4572000"/>
          </a:xfrm>
        </p:spPr>
        <p:txBody>
          <a:bodyPr/>
          <a:lstStyle/>
          <a:p>
            <a:pPr>
              <a:buClr>
                <a:srgbClr val="C00000"/>
              </a:buClr>
            </a:pPr>
            <a:r>
              <a:rPr lang="zh-CN" altLang="en-US" sz="2400" dirty="0" smtClean="0">
                <a:latin typeface="Adobe 楷体 Std R" panose="02020400000000000000" pitchFamily="18" charset="-122"/>
                <a:ea typeface="Adobe 楷体 Std R" panose="02020400000000000000" pitchFamily="18" charset="-122"/>
              </a:rPr>
              <a:t>单独考虑用户体验和服务器压力难以达到全局目标上的优化，提出联合反馈机制</a:t>
            </a:r>
            <a:endParaRPr lang="en-US" altLang="zh-CN" sz="2400" dirty="0" smtClean="0">
              <a:latin typeface="Adobe 楷体 Std R" panose="02020400000000000000" pitchFamily="18" charset="-122"/>
              <a:ea typeface="Adobe 楷体 Std R" panose="02020400000000000000" pitchFamily="18" charset="-122"/>
            </a:endParaRPr>
          </a:p>
          <a:p>
            <a:pPr lvl="1">
              <a:buClr>
                <a:srgbClr val="C00000"/>
              </a:buClr>
            </a:pPr>
            <a:endParaRPr lang="en-US" altLang="zh-CN" sz="2400" dirty="0" smtClean="0"/>
          </a:p>
          <a:p>
            <a:endParaRPr lang="en-US" altLang="zh-CN" dirty="0" smtClean="0"/>
          </a:p>
        </p:txBody>
      </p:sp>
      <p:grpSp>
        <p:nvGrpSpPr>
          <p:cNvPr id="4" name="组合 1"/>
          <p:cNvGrpSpPr/>
          <p:nvPr/>
        </p:nvGrpSpPr>
        <p:grpSpPr>
          <a:xfrm>
            <a:off x="1306191" y="2673274"/>
            <a:ext cx="5366269" cy="3914038"/>
            <a:chOff x="2327239" y="1215614"/>
            <a:chExt cx="5366269" cy="3914038"/>
          </a:xfrm>
        </p:grpSpPr>
        <p:grpSp>
          <p:nvGrpSpPr>
            <p:cNvPr id="5" name="组合 22"/>
            <p:cNvGrpSpPr/>
            <p:nvPr/>
          </p:nvGrpSpPr>
          <p:grpSpPr>
            <a:xfrm>
              <a:off x="4132730" y="1215614"/>
              <a:ext cx="1794734" cy="646331"/>
              <a:chOff x="4132730" y="1215614"/>
              <a:chExt cx="1794734" cy="646331"/>
            </a:xfrm>
          </p:grpSpPr>
          <p:sp>
            <p:nvSpPr>
              <p:cNvPr id="28" name="矩形 27"/>
              <p:cNvSpPr/>
              <p:nvPr/>
            </p:nvSpPr>
            <p:spPr>
              <a:xfrm>
                <a:off x="4132730" y="1227243"/>
                <a:ext cx="1794733" cy="63470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9" name="文本框 28"/>
              <p:cNvSpPr txBox="1"/>
              <p:nvPr/>
            </p:nvSpPr>
            <p:spPr>
              <a:xfrm>
                <a:off x="4132730" y="1215614"/>
                <a:ext cx="1794734" cy="646331"/>
              </a:xfrm>
              <a:prstGeom prst="rect">
                <a:avLst/>
              </a:prstGeom>
              <a:noFill/>
            </p:spPr>
            <p:txBody>
              <a:bodyPr wrap="square" rtlCol="0">
                <a:spAutoFit/>
              </a:bodyPr>
              <a:lstStyle/>
              <a:p>
                <a:pPr algn="ctr"/>
                <a:r>
                  <a:rPr lang="zh-CN" altLang="en-US" dirty="0" smtClean="0">
                    <a:latin typeface="Adobe 楷体 Std R" panose="02020400000000000000" pitchFamily="18" charset="-122"/>
                    <a:ea typeface="Adobe 楷体 Std R" panose="02020400000000000000" pitchFamily="18" charset="-122"/>
                  </a:rPr>
                  <a:t>全局目标导向的码率规划</a:t>
                </a:r>
                <a:endParaRPr lang="zh-CN" altLang="en-US" dirty="0">
                  <a:latin typeface="Adobe 楷体 Std R" panose="02020400000000000000" pitchFamily="18" charset="-122"/>
                  <a:ea typeface="Adobe 楷体 Std R" panose="02020400000000000000" pitchFamily="18" charset="-122"/>
                </a:endParaRPr>
              </a:p>
            </p:txBody>
          </p:sp>
        </p:grpSp>
        <p:grpSp>
          <p:nvGrpSpPr>
            <p:cNvPr id="6" name="组合 46"/>
            <p:cNvGrpSpPr/>
            <p:nvPr/>
          </p:nvGrpSpPr>
          <p:grpSpPr>
            <a:xfrm>
              <a:off x="2420471" y="2710926"/>
              <a:ext cx="2043952" cy="646332"/>
              <a:chOff x="2420471" y="2710926"/>
              <a:chExt cx="2043952" cy="646332"/>
            </a:xfrm>
          </p:grpSpPr>
          <p:sp>
            <p:nvSpPr>
              <p:cNvPr id="26" name="矩形 25"/>
              <p:cNvSpPr/>
              <p:nvPr/>
            </p:nvSpPr>
            <p:spPr>
              <a:xfrm>
                <a:off x="2420471" y="2710926"/>
                <a:ext cx="2043952" cy="6463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7" name="文本框 26"/>
              <p:cNvSpPr txBox="1"/>
              <p:nvPr/>
            </p:nvSpPr>
            <p:spPr>
              <a:xfrm>
                <a:off x="2420471" y="2710927"/>
                <a:ext cx="2043952" cy="646331"/>
              </a:xfrm>
              <a:prstGeom prst="rect">
                <a:avLst/>
              </a:prstGeom>
              <a:noFill/>
            </p:spPr>
            <p:txBody>
              <a:bodyPr wrap="square" rtlCol="0">
                <a:spAutoFit/>
              </a:bodyPr>
              <a:lstStyle/>
              <a:p>
                <a:pPr algn="ctr"/>
                <a:r>
                  <a:rPr lang="zh-CN" altLang="en-US" dirty="0" smtClean="0">
                    <a:latin typeface="Adobe 楷体 Std R" panose="02020400000000000000" pitchFamily="18" charset="-122"/>
                    <a:ea typeface="Adobe 楷体 Std R" panose="02020400000000000000" pitchFamily="18" charset="-122"/>
                  </a:rPr>
                  <a:t>用户体验感知的服务端码率控制</a:t>
                </a:r>
                <a:endParaRPr lang="zh-CN" altLang="en-US" dirty="0">
                  <a:latin typeface="Adobe 楷体 Std R" panose="02020400000000000000" pitchFamily="18" charset="-122"/>
                  <a:ea typeface="Adobe 楷体 Std R" panose="02020400000000000000" pitchFamily="18" charset="-122"/>
                </a:endParaRPr>
              </a:p>
            </p:txBody>
          </p:sp>
        </p:grpSp>
        <p:grpSp>
          <p:nvGrpSpPr>
            <p:cNvPr id="7" name="组合 47"/>
            <p:cNvGrpSpPr/>
            <p:nvPr/>
          </p:nvGrpSpPr>
          <p:grpSpPr>
            <a:xfrm>
              <a:off x="5658523" y="2699297"/>
              <a:ext cx="2034985" cy="657961"/>
              <a:chOff x="5658523" y="2699297"/>
              <a:chExt cx="2034985" cy="657961"/>
            </a:xfrm>
          </p:grpSpPr>
          <p:sp>
            <p:nvSpPr>
              <p:cNvPr id="24" name="矩形 23"/>
              <p:cNvSpPr/>
              <p:nvPr/>
            </p:nvSpPr>
            <p:spPr>
              <a:xfrm>
                <a:off x="5671070" y="2710926"/>
                <a:ext cx="2022438" cy="6463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5" name="文本框 24"/>
              <p:cNvSpPr txBox="1"/>
              <p:nvPr/>
            </p:nvSpPr>
            <p:spPr>
              <a:xfrm>
                <a:off x="5658523" y="2699297"/>
                <a:ext cx="2022438" cy="646331"/>
              </a:xfrm>
              <a:prstGeom prst="rect">
                <a:avLst/>
              </a:prstGeom>
              <a:noFill/>
            </p:spPr>
            <p:txBody>
              <a:bodyPr wrap="square" rtlCol="0">
                <a:spAutoFit/>
              </a:bodyPr>
              <a:lstStyle/>
              <a:p>
                <a:pPr algn="ctr"/>
                <a:r>
                  <a:rPr lang="zh-CN" altLang="en-US" dirty="0" smtClean="0">
                    <a:latin typeface="Adobe 楷体 Std R" panose="02020400000000000000" pitchFamily="18" charset="-122"/>
                    <a:ea typeface="Adobe 楷体 Std R" panose="02020400000000000000" pitchFamily="18" charset="-122"/>
                  </a:rPr>
                  <a:t>服务端压力感知的用户码率控制</a:t>
                </a:r>
                <a:endParaRPr lang="zh-CN" altLang="en-US" dirty="0">
                  <a:latin typeface="Adobe 楷体 Std R" panose="02020400000000000000" pitchFamily="18" charset="-122"/>
                  <a:ea typeface="Adobe 楷体 Std R" panose="02020400000000000000" pitchFamily="18" charset="-122"/>
                </a:endParaRPr>
              </a:p>
            </p:txBody>
          </p:sp>
        </p:grpSp>
        <p:cxnSp>
          <p:nvCxnSpPr>
            <p:cNvPr id="8" name="直接箭头连接符 11"/>
            <p:cNvCxnSpPr>
              <a:stCxn id="28" idx="2"/>
              <a:endCxn id="26" idx="0"/>
            </p:cNvCxnSpPr>
            <p:nvPr/>
          </p:nvCxnSpPr>
          <p:spPr>
            <a:xfrm flipH="1">
              <a:off x="3442447" y="1861945"/>
              <a:ext cx="1587650" cy="8489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直接箭头连接符 13"/>
            <p:cNvCxnSpPr>
              <a:stCxn id="28" idx="2"/>
              <a:endCxn id="24" idx="0"/>
            </p:cNvCxnSpPr>
            <p:nvPr/>
          </p:nvCxnSpPr>
          <p:spPr>
            <a:xfrm>
              <a:off x="5030097" y="1861945"/>
              <a:ext cx="1652192" cy="8489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0" name="组合 16"/>
            <p:cNvGrpSpPr/>
            <p:nvPr/>
          </p:nvGrpSpPr>
          <p:grpSpPr>
            <a:xfrm>
              <a:off x="2974489" y="4098663"/>
              <a:ext cx="935915" cy="935915"/>
              <a:chOff x="2974489" y="4098663"/>
              <a:chExt cx="935915" cy="935915"/>
            </a:xfrm>
          </p:grpSpPr>
          <p:sp>
            <p:nvSpPr>
              <p:cNvPr id="22" name="椭圆 21"/>
              <p:cNvSpPr/>
              <p:nvPr/>
            </p:nvSpPr>
            <p:spPr>
              <a:xfrm>
                <a:off x="2974489" y="4098663"/>
                <a:ext cx="935915" cy="9359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3" name="文本框 22"/>
              <p:cNvSpPr txBox="1"/>
              <p:nvPr/>
            </p:nvSpPr>
            <p:spPr>
              <a:xfrm>
                <a:off x="3119716" y="4381954"/>
                <a:ext cx="645459" cy="369332"/>
              </a:xfrm>
              <a:prstGeom prst="rect">
                <a:avLst/>
              </a:prstGeom>
              <a:noFill/>
            </p:spPr>
            <p:txBody>
              <a:bodyPr wrap="square" rtlCol="0">
                <a:spAutoFit/>
              </a:bodyPr>
              <a:lstStyle/>
              <a:p>
                <a:pPr algn="ctr"/>
                <a:r>
                  <a:rPr lang="zh-CN" altLang="en-US" dirty="0">
                    <a:latin typeface="Adobe 楷体 Std R" panose="02020400000000000000" pitchFamily="18" charset="-122"/>
                    <a:ea typeface="Adobe 楷体 Std R" panose="02020400000000000000" pitchFamily="18" charset="-122"/>
                  </a:rPr>
                  <a:t>用户</a:t>
                </a:r>
              </a:p>
            </p:txBody>
          </p:sp>
        </p:grpSp>
        <p:grpSp>
          <p:nvGrpSpPr>
            <p:cNvPr id="11" name="组合 17"/>
            <p:cNvGrpSpPr/>
            <p:nvPr/>
          </p:nvGrpSpPr>
          <p:grpSpPr>
            <a:xfrm>
              <a:off x="6214331" y="4193737"/>
              <a:ext cx="935915" cy="935915"/>
              <a:chOff x="2904563" y="4098663"/>
              <a:chExt cx="935915" cy="935915"/>
            </a:xfrm>
          </p:grpSpPr>
          <p:sp>
            <p:nvSpPr>
              <p:cNvPr id="20" name="椭圆 19"/>
              <p:cNvSpPr/>
              <p:nvPr/>
            </p:nvSpPr>
            <p:spPr>
              <a:xfrm>
                <a:off x="2904563" y="4098663"/>
                <a:ext cx="935915" cy="9359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1" name="文本框 20"/>
              <p:cNvSpPr txBox="1"/>
              <p:nvPr/>
            </p:nvSpPr>
            <p:spPr>
              <a:xfrm>
                <a:off x="3049790" y="4394558"/>
                <a:ext cx="645459" cy="369332"/>
              </a:xfrm>
              <a:prstGeom prst="rect">
                <a:avLst/>
              </a:prstGeom>
              <a:noFill/>
            </p:spPr>
            <p:txBody>
              <a:bodyPr wrap="square" rtlCol="0">
                <a:spAutoFit/>
              </a:bodyPr>
              <a:lstStyle/>
              <a:p>
                <a:r>
                  <a:rPr lang="zh-CN" altLang="en-US" dirty="0">
                    <a:latin typeface="Adobe 楷体 Std R" panose="02020400000000000000" pitchFamily="18" charset="-122"/>
                    <a:ea typeface="Adobe 楷体 Std R" panose="02020400000000000000" pitchFamily="18" charset="-122"/>
                  </a:rPr>
                  <a:t>用户</a:t>
                </a:r>
              </a:p>
            </p:txBody>
          </p:sp>
        </p:grpSp>
        <p:cxnSp>
          <p:nvCxnSpPr>
            <p:cNvPr id="12" name="直接箭头连接符 27"/>
            <p:cNvCxnSpPr/>
            <p:nvPr/>
          </p:nvCxnSpPr>
          <p:spPr>
            <a:xfrm>
              <a:off x="4550485" y="2850776"/>
              <a:ext cx="1021976" cy="0"/>
            </a:xfrm>
            <a:prstGeom prst="straightConnector1">
              <a:avLst/>
            </a:prstGeom>
            <a:ln w="22225">
              <a:solidFill>
                <a:schemeClr val="dk1"/>
              </a:solidFill>
              <a:prstDash val="dash"/>
              <a:tailEnd type="triangle"/>
            </a:ln>
          </p:spPr>
          <p:style>
            <a:lnRef idx="3">
              <a:schemeClr val="dk1"/>
            </a:lnRef>
            <a:fillRef idx="0">
              <a:schemeClr val="dk1"/>
            </a:fillRef>
            <a:effectRef idx="2">
              <a:schemeClr val="dk1"/>
            </a:effectRef>
            <a:fontRef idx="minor">
              <a:schemeClr val="tx1"/>
            </a:fontRef>
          </p:style>
        </p:cxnSp>
        <p:cxnSp>
          <p:nvCxnSpPr>
            <p:cNvPr id="13" name="直接箭头连接符 29"/>
            <p:cNvCxnSpPr/>
            <p:nvPr/>
          </p:nvCxnSpPr>
          <p:spPr>
            <a:xfrm flipH="1">
              <a:off x="4550485" y="3151991"/>
              <a:ext cx="1021976" cy="0"/>
            </a:xfrm>
            <a:prstGeom prst="straightConnector1">
              <a:avLst/>
            </a:prstGeom>
            <a:ln w="22225">
              <a:prstDash val="dash"/>
              <a:tailEnd type="triangle"/>
            </a:ln>
          </p:spPr>
          <p:style>
            <a:lnRef idx="3">
              <a:schemeClr val="dk1"/>
            </a:lnRef>
            <a:fillRef idx="0">
              <a:schemeClr val="dk1"/>
            </a:fillRef>
            <a:effectRef idx="2">
              <a:schemeClr val="dk1"/>
            </a:effectRef>
            <a:fontRef idx="minor">
              <a:schemeClr val="tx1"/>
            </a:fontRef>
          </p:style>
        </p:cxnSp>
        <p:cxnSp>
          <p:nvCxnSpPr>
            <p:cNvPr id="14" name="直接箭头连接符 33"/>
            <p:cNvCxnSpPr>
              <a:stCxn id="26" idx="2"/>
              <a:endCxn id="22" idx="0"/>
            </p:cNvCxnSpPr>
            <p:nvPr/>
          </p:nvCxnSpPr>
          <p:spPr>
            <a:xfrm>
              <a:off x="3442447" y="3357257"/>
              <a:ext cx="0" cy="74140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5" name="直接箭头连接符 36"/>
            <p:cNvCxnSpPr>
              <a:stCxn id="24" idx="2"/>
              <a:endCxn id="20" idx="0"/>
            </p:cNvCxnSpPr>
            <p:nvPr/>
          </p:nvCxnSpPr>
          <p:spPr>
            <a:xfrm>
              <a:off x="6682289" y="3357258"/>
              <a:ext cx="0" cy="836479"/>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6" name="文本框 15"/>
            <p:cNvSpPr txBox="1"/>
            <p:nvPr/>
          </p:nvSpPr>
          <p:spPr>
            <a:xfrm>
              <a:off x="2327239" y="3474720"/>
              <a:ext cx="1161825" cy="646331"/>
            </a:xfrm>
            <a:prstGeom prst="rect">
              <a:avLst/>
            </a:prstGeom>
            <a:noFill/>
          </p:spPr>
          <p:txBody>
            <a:bodyPr wrap="square" rtlCol="0">
              <a:spAutoFit/>
            </a:bodyPr>
            <a:lstStyle/>
            <a:p>
              <a:pPr algn="ctr"/>
              <a:r>
                <a:rPr lang="zh-CN" altLang="en-US" dirty="0">
                  <a:latin typeface="Adobe 楷体 Std R" panose="02020400000000000000" pitchFamily="18" charset="-122"/>
                  <a:ea typeface="Adobe 楷体 Std R" panose="02020400000000000000" pitchFamily="18" charset="-122"/>
                </a:rPr>
                <a:t>用户体验上下文</a:t>
              </a:r>
            </a:p>
          </p:txBody>
        </p:sp>
        <p:sp>
          <p:nvSpPr>
            <p:cNvPr id="17" name="文本框 16"/>
            <p:cNvSpPr txBox="1"/>
            <p:nvPr/>
          </p:nvSpPr>
          <p:spPr>
            <a:xfrm>
              <a:off x="5294552" y="3485478"/>
              <a:ext cx="1387735" cy="646331"/>
            </a:xfrm>
            <a:prstGeom prst="rect">
              <a:avLst/>
            </a:prstGeom>
            <a:noFill/>
          </p:spPr>
          <p:txBody>
            <a:bodyPr wrap="square" rtlCol="0">
              <a:spAutoFit/>
            </a:bodyPr>
            <a:lstStyle/>
            <a:p>
              <a:pPr algn="ctr"/>
              <a:r>
                <a:rPr lang="zh-CN" altLang="en-US" dirty="0">
                  <a:latin typeface="Adobe 楷体 Std R" panose="02020400000000000000" pitchFamily="18" charset="-122"/>
                  <a:ea typeface="Adobe 楷体 Std R" panose="02020400000000000000" pitchFamily="18" charset="-122"/>
                </a:rPr>
                <a:t>服务端状态上下文</a:t>
              </a:r>
            </a:p>
          </p:txBody>
        </p:sp>
        <p:sp>
          <p:nvSpPr>
            <p:cNvPr id="18" name="文本框 17"/>
            <p:cNvSpPr txBox="1"/>
            <p:nvPr/>
          </p:nvSpPr>
          <p:spPr>
            <a:xfrm>
              <a:off x="3636086" y="3485478"/>
              <a:ext cx="647248" cy="646331"/>
            </a:xfrm>
            <a:prstGeom prst="rect">
              <a:avLst/>
            </a:prstGeom>
            <a:noFill/>
          </p:spPr>
          <p:txBody>
            <a:bodyPr wrap="square" rtlCol="0">
              <a:spAutoFit/>
            </a:bodyPr>
            <a:lstStyle/>
            <a:p>
              <a:pPr algn="ctr"/>
              <a:r>
                <a:rPr lang="zh-CN" altLang="en-US" dirty="0">
                  <a:latin typeface="Adobe 楷体 Std R" panose="02020400000000000000" pitchFamily="18" charset="-122"/>
                  <a:ea typeface="Adobe 楷体 Std R" panose="02020400000000000000" pitchFamily="18" charset="-122"/>
                </a:rPr>
                <a:t>码率控制</a:t>
              </a:r>
            </a:p>
          </p:txBody>
        </p:sp>
        <p:sp>
          <p:nvSpPr>
            <p:cNvPr id="19" name="文本框 18"/>
            <p:cNvSpPr txBox="1"/>
            <p:nvPr/>
          </p:nvSpPr>
          <p:spPr>
            <a:xfrm>
              <a:off x="6931506" y="3469485"/>
              <a:ext cx="647248" cy="646331"/>
            </a:xfrm>
            <a:prstGeom prst="rect">
              <a:avLst/>
            </a:prstGeom>
            <a:noFill/>
          </p:spPr>
          <p:txBody>
            <a:bodyPr wrap="square" rtlCol="0">
              <a:spAutoFit/>
            </a:bodyPr>
            <a:lstStyle/>
            <a:p>
              <a:r>
                <a:rPr lang="zh-CN" altLang="en-US" dirty="0">
                  <a:latin typeface="Adobe 楷体 Std R" panose="02020400000000000000" pitchFamily="18" charset="-122"/>
                  <a:ea typeface="Adobe 楷体 Std R" panose="02020400000000000000" pitchFamily="18" charset="-122"/>
                </a:rPr>
                <a:t>码率控制</a:t>
              </a:r>
            </a:p>
          </p:txBody>
        </p:sp>
      </p:grpSp>
    </p:spTree>
    <p:extLst>
      <p:ext uri="{BB962C8B-B14F-4D97-AF65-F5344CB8AC3E}">
        <p14:creationId xmlns:p14="http://schemas.microsoft.com/office/powerpoint/2010/main" val="41393063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20844" y="238670"/>
            <a:ext cx="4812237" cy="1143000"/>
          </a:xfrm>
        </p:spPr>
        <p:txBody>
          <a:bodyPr>
            <a:normAutofit/>
          </a:bodyPr>
          <a:lstStyle/>
          <a:p>
            <a:r>
              <a:rPr kumimoji="1" lang="zh-CN" altLang="en-US" sz="3200" dirty="0" smtClean="0">
                <a:latin typeface="Adobe 楷体 Std R" panose="02020400000000000000" pitchFamily="18" charset="-122"/>
                <a:ea typeface="Adobe 楷体 Std R" panose="02020400000000000000" pitchFamily="18" charset="-122"/>
              </a:rPr>
              <a:t>动态码率选择机制设计</a:t>
            </a:r>
            <a:endParaRPr kumimoji="1" lang="en-US" altLang="zh-CN" sz="32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407463" y="1755536"/>
            <a:ext cx="7772400" cy="4572000"/>
          </a:xfrm>
        </p:spPr>
        <p:txBody>
          <a:bodyPr/>
          <a:lstStyle/>
          <a:p>
            <a:pPr>
              <a:buClr>
                <a:srgbClr val="C00000"/>
              </a:buClr>
            </a:pPr>
            <a:r>
              <a:rPr lang="zh-CN" altLang="zh-CN" sz="2400" dirty="0" smtClean="0">
                <a:latin typeface="Adobe 楷体 Std R" panose="02020400000000000000" pitchFamily="18" charset="-122"/>
                <a:ea typeface="Adobe 楷体 Std R" panose="02020400000000000000" pitchFamily="18" charset="-122"/>
              </a:rPr>
              <a:t>用户</a:t>
            </a:r>
            <a:r>
              <a:rPr lang="zh-CN" altLang="zh-CN" sz="2400" dirty="0">
                <a:latin typeface="Adobe 楷体 Std R" panose="02020400000000000000" pitchFamily="18" charset="-122"/>
                <a:ea typeface="Adobe 楷体 Std R" panose="02020400000000000000" pitchFamily="18" charset="-122"/>
              </a:rPr>
              <a:t>体验感知的服务端码率</a:t>
            </a:r>
            <a:r>
              <a:rPr lang="zh-CN" altLang="zh-CN" sz="2400" dirty="0" smtClean="0">
                <a:latin typeface="Adobe 楷体 Std R" panose="02020400000000000000" pitchFamily="18" charset="-122"/>
                <a:ea typeface="Adobe 楷体 Std R" panose="02020400000000000000" pitchFamily="18" charset="-122"/>
              </a:rPr>
              <a:t>控制</a:t>
            </a:r>
            <a:endParaRPr lang="en-US" altLang="zh-CN" sz="2400" dirty="0" smtClean="0">
              <a:latin typeface="Adobe 楷体 Std R" panose="02020400000000000000" pitchFamily="18" charset="-122"/>
              <a:ea typeface="Adobe 楷体 Std R" panose="02020400000000000000" pitchFamily="18" charset="-122"/>
            </a:endParaRPr>
          </a:p>
          <a:p>
            <a:pPr lvl="1">
              <a:buClr>
                <a:srgbClr val="C00000"/>
              </a:buClr>
            </a:pPr>
            <a:r>
              <a:rPr lang="zh-CN" altLang="en-US" sz="2200" dirty="0" smtClean="0">
                <a:latin typeface="Adobe 楷体 Std R" panose="02020400000000000000" pitchFamily="18" charset="-122"/>
                <a:ea typeface="Adobe 楷体 Std R" panose="02020400000000000000" pitchFamily="18" charset="-122"/>
              </a:rPr>
              <a:t>访问上下文（时间段，设备，接入方式）</a:t>
            </a:r>
            <a:endParaRPr lang="en-US" altLang="zh-CN" sz="2200" dirty="0" smtClean="0">
              <a:latin typeface="Adobe 楷体 Std R" panose="02020400000000000000" pitchFamily="18" charset="-122"/>
              <a:ea typeface="Adobe 楷体 Std R" panose="02020400000000000000" pitchFamily="18" charset="-122"/>
            </a:endParaRPr>
          </a:p>
          <a:p>
            <a:pPr lvl="1">
              <a:buClr>
                <a:srgbClr val="C00000"/>
              </a:buClr>
            </a:pPr>
            <a:r>
              <a:rPr lang="zh-CN" altLang="en-US" sz="2200" dirty="0" smtClean="0">
                <a:latin typeface="Adobe 楷体 Std R" panose="02020400000000000000" pitchFamily="18" charset="-122"/>
                <a:ea typeface="Adobe 楷体 Std R" panose="02020400000000000000" pitchFamily="18" charset="-122"/>
              </a:rPr>
              <a:t>视频码率</a:t>
            </a:r>
            <a:endParaRPr lang="en-US" altLang="zh-CN" sz="2200" dirty="0" smtClean="0">
              <a:latin typeface="Adobe 楷体 Std R" panose="02020400000000000000" pitchFamily="18" charset="-122"/>
              <a:ea typeface="Adobe 楷体 Std R" panose="02020400000000000000" pitchFamily="18" charset="-122"/>
            </a:endParaRPr>
          </a:p>
          <a:p>
            <a:pPr lvl="1">
              <a:buClr>
                <a:srgbClr val="C00000"/>
              </a:buClr>
            </a:pPr>
            <a:r>
              <a:rPr lang="zh-CN" altLang="en-US" sz="2200" dirty="0" smtClean="0">
                <a:latin typeface="Adobe 楷体 Std R" panose="02020400000000000000" pitchFamily="18" charset="-122"/>
                <a:ea typeface="Adobe 楷体 Std R" panose="02020400000000000000" pitchFamily="18" charset="-122"/>
              </a:rPr>
              <a:t>启动延迟</a:t>
            </a:r>
            <a:endParaRPr lang="en-US" altLang="zh-CN" sz="2200" dirty="0" smtClean="0">
              <a:latin typeface="Adobe 楷体 Std R" panose="02020400000000000000" pitchFamily="18" charset="-122"/>
              <a:ea typeface="Adobe 楷体 Std R" panose="02020400000000000000" pitchFamily="18" charset="-122"/>
            </a:endParaRPr>
          </a:p>
          <a:p>
            <a:pPr lvl="1">
              <a:buClr>
                <a:srgbClr val="C00000"/>
              </a:buClr>
            </a:pPr>
            <a:r>
              <a:rPr lang="zh-CN" altLang="en-US" sz="2200" dirty="0" smtClean="0">
                <a:latin typeface="Adobe 楷体 Std R" panose="02020400000000000000" pitchFamily="18" charset="-122"/>
                <a:ea typeface="Adobe 楷体 Std R" panose="02020400000000000000" pitchFamily="18" charset="-122"/>
              </a:rPr>
              <a:t>缓冲次数，缓冲时间比率</a:t>
            </a:r>
            <a:endParaRPr lang="en-US" altLang="zh-CN" sz="2200" dirty="0" smtClean="0">
              <a:latin typeface="Adobe 楷体 Std R" panose="02020400000000000000" pitchFamily="18" charset="-122"/>
              <a:ea typeface="Adobe 楷体 Std R" panose="02020400000000000000" pitchFamily="18" charset="-122"/>
            </a:endParaRPr>
          </a:p>
          <a:p>
            <a:pPr>
              <a:buClr>
                <a:srgbClr val="C00000"/>
              </a:buClr>
            </a:pPr>
            <a:r>
              <a:rPr lang="zh-CN" altLang="zh-CN" sz="2400" dirty="0">
                <a:latin typeface="Adobe 楷体 Std R" panose="02020400000000000000" pitchFamily="18" charset="-122"/>
                <a:ea typeface="Adobe 楷体 Std R" panose="02020400000000000000" pitchFamily="18" charset="-122"/>
              </a:rPr>
              <a:t>服务端压力感</a:t>
            </a:r>
            <a:r>
              <a:rPr lang="zh-CN" altLang="zh-CN" sz="2400" dirty="0" smtClean="0">
                <a:latin typeface="Adobe 楷体 Std R" panose="02020400000000000000" pitchFamily="18" charset="-122"/>
                <a:ea typeface="Adobe 楷体 Std R" panose="02020400000000000000" pitchFamily="18" charset="-122"/>
              </a:rPr>
              <a:t>知的用户码率</a:t>
            </a:r>
            <a:r>
              <a:rPr lang="zh-CN" altLang="en-US" sz="2400" dirty="0" smtClean="0">
                <a:latin typeface="Adobe 楷体 Std R" panose="02020400000000000000" pitchFamily="18" charset="-122"/>
                <a:ea typeface="Adobe 楷体 Std R" panose="02020400000000000000" pitchFamily="18" charset="-122"/>
              </a:rPr>
              <a:t>控制</a:t>
            </a:r>
            <a:r>
              <a:rPr lang="zh-CN" altLang="zh-CN" sz="2400" dirty="0" smtClean="0">
                <a:latin typeface="Adobe 楷体 Std R" panose="02020400000000000000" pitchFamily="18" charset="-122"/>
                <a:ea typeface="Adobe 楷体 Std R" panose="02020400000000000000" pitchFamily="18" charset="-122"/>
              </a:rPr>
              <a:t> </a:t>
            </a:r>
            <a:endParaRPr lang="en-US" altLang="zh-CN" sz="2400" dirty="0" smtClean="0">
              <a:latin typeface="Adobe 楷体 Std R" panose="02020400000000000000" pitchFamily="18" charset="-122"/>
              <a:ea typeface="Adobe 楷体 Std R" panose="02020400000000000000" pitchFamily="18" charset="-122"/>
            </a:endParaRPr>
          </a:p>
          <a:p>
            <a:pPr lvl="1">
              <a:buClr>
                <a:srgbClr val="C00000"/>
              </a:buClr>
            </a:pPr>
            <a:r>
              <a:rPr lang="zh-CN" altLang="en-US" sz="2200" dirty="0">
                <a:latin typeface="Adobe 楷体 Std R" panose="02020400000000000000" pitchFamily="18" charset="-122"/>
                <a:ea typeface="Adobe 楷体 Std R" panose="02020400000000000000" pitchFamily="18" charset="-122"/>
              </a:rPr>
              <a:t>资源分布</a:t>
            </a:r>
            <a:endParaRPr lang="en-US" altLang="zh-CN" sz="2200" dirty="0">
              <a:latin typeface="Adobe 楷体 Std R" panose="02020400000000000000" pitchFamily="18" charset="-122"/>
              <a:ea typeface="Adobe 楷体 Std R" panose="02020400000000000000" pitchFamily="18" charset="-122"/>
            </a:endParaRPr>
          </a:p>
          <a:p>
            <a:pPr lvl="1">
              <a:buClr>
                <a:srgbClr val="C00000"/>
              </a:buClr>
            </a:pPr>
            <a:r>
              <a:rPr lang="zh-CN" altLang="en-US" sz="2200" dirty="0">
                <a:latin typeface="Adobe 楷体 Std R" panose="02020400000000000000" pitchFamily="18" charset="-122"/>
                <a:ea typeface="Adobe 楷体 Std R" panose="02020400000000000000" pitchFamily="18" charset="-122"/>
              </a:rPr>
              <a:t>服务器负载</a:t>
            </a:r>
            <a:endParaRPr lang="en-US" altLang="zh-CN" sz="2200" dirty="0">
              <a:latin typeface="Adobe 楷体 Std R" panose="02020400000000000000" pitchFamily="18" charset="-122"/>
              <a:ea typeface="Adobe 楷体 Std R" panose="02020400000000000000" pitchFamily="18" charset="-122"/>
            </a:endParaRPr>
          </a:p>
          <a:p>
            <a:pPr>
              <a:buClr>
                <a:srgbClr val="C00000"/>
              </a:buClr>
            </a:pPr>
            <a:r>
              <a:rPr lang="zh-CN" altLang="en-US" sz="2400" dirty="0" smtClean="0">
                <a:latin typeface="Adobe 楷体 Std R" panose="02020400000000000000" pitchFamily="18" charset="-122"/>
                <a:ea typeface="Adobe 楷体 Std R" panose="02020400000000000000" pitchFamily="18" charset="-122"/>
              </a:rPr>
              <a:t>全局目标导向的码率规划机制</a:t>
            </a:r>
            <a:endParaRPr lang="en-US" altLang="zh-CN" sz="2400" dirty="0" smtClean="0">
              <a:latin typeface="Adobe 楷体 Std R" panose="02020400000000000000" pitchFamily="18" charset="-122"/>
              <a:ea typeface="Adobe 楷体 Std R" panose="02020400000000000000" pitchFamily="18" charset="-122"/>
            </a:endParaRPr>
          </a:p>
          <a:p>
            <a:pPr lvl="1">
              <a:buClr>
                <a:srgbClr val="C00000"/>
              </a:buClr>
            </a:pPr>
            <a:r>
              <a:rPr lang="zh-CN" altLang="en-US" sz="2200" dirty="0">
                <a:latin typeface="Adobe 楷体 Std R" panose="02020400000000000000" pitchFamily="18" charset="-122"/>
                <a:ea typeface="Adobe 楷体 Std R" panose="02020400000000000000" pitchFamily="18" charset="-122"/>
              </a:rPr>
              <a:t>针对滞后性、不收敛现象</a:t>
            </a:r>
            <a:endParaRPr lang="en-US" altLang="zh-CN" sz="2200" dirty="0">
              <a:latin typeface="Adobe 楷体 Std R" panose="02020400000000000000" pitchFamily="18" charset="-122"/>
              <a:ea typeface="Adobe 楷体 Std R" panose="02020400000000000000" pitchFamily="18" charset="-122"/>
            </a:endParaRPr>
          </a:p>
          <a:p>
            <a:pPr lvl="1">
              <a:buClr>
                <a:srgbClr val="C00000"/>
              </a:buClr>
            </a:pPr>
            <a:r>
              <a:rPr lang="zh-CN" altLang="zh-CN" sz="2200" dirty="0">
                <a:latin typeface="Adobe 楷体 Std R" panose="02020400000000000000" pitchFamily="18" charset="-122"/>
                <a:ea typeface="Adobe 楷体 Std R" panose="02020400000000000000" pitchFamily="18" charset="-122"/>
              </a:rPr>
              <a:t>最优化建模 </a:t>
            </a:r>
            <a:endParaRPr lang="en-US" altLang="zh-CN" sz="2200" dirty="0">
              <a:latin typeface="Adobe 楷体 Std R" panose="02020400000000000000" pitchFamily="18" charset="-122"/>
              <a:ea typeface="Adobe 楷体 Std R" panose="02020400000000000000" pitchFamily="18" charset="-122"/>
            </a:endParaRPr>
          </a:p>
          <a:p>
            <a:pPr lvl="1"/>
            <a:endParaRPr lang="en-US" altLang="zh-CN" dirty="0" smtClean="0"/>
          </a:p>
          <a:p>
            <a:endParaRPr lang="en-US" altLang="zh-CN" dirty="0" smtClean="0"/>
          </a:p>
        </p:txBody>
      </p:sp>
    </p:spTree>
    <p:extLst>
      <p:ext uri="{BB962C8B-B14F-4D97-AF65-F5344CB8AC3E}">
        <p14:creationId xmlns:p14="http://schemas.microsoft.com/office/powerpoint/2010/main" val="2518874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0025" y="428391"/>
            <a:ext cx="6616700" cy="1143000"/>
          </a:xfrm>
        </p:spPr>
        <p:txBody>
          <a:bodyPr>
            <a:normAutofit/>
          </a:bodyPr>
          <a:lstStyle/>
          <a:p>
            <a:r>
              <a:rPr kumimoji="1" lang="en-US" altLang="zh-CN" sz="3200" dirty="0" smtClean="0">
                <a:latin typeface="Adobe 楷体 Std R" panose="02020400000000000000" pitchFamily="18" charset="-122"/>
                <a:ea typeface="Adobe 楷体 Std R" panose="02020400000000000000" pitchFamily="18" charset="-122"/>
              </a:rPr>
              <a:t>CDN</a:t>
            </a:r>
            <a:r>
              <a:rPr kumimoji="1" lang="zh-CN" altLang="en-US" sz="3200" dirty="0" smtClean="0">
                <a:latin typeface="Adobe 楷体 Std R" panose="02020400000000000000" pitchFamily="18" charset="-122"/>
                <a:ea typeface="Adobe 楷体 Std R" panose="02020400000000000000" pitchFamily="18" charset="-122"/>
              </a:rPr>
              <a:t>节点网络、计算资源联合优化</a:t>
            </a:r>
            <a:r>
              <a:rPr kumimoji="1" lang="en-US" altLang="zh-CN" dirty="0" smtClean="0"/>
              <a:t/>
            </a:r>
            <a:br>
              <a:rPr kumimoji="1" lang="en-US" altLang="zh-CN" dirty="0" smtClean="0"/>
            </a:br>
            <a:endParaRPr kumimoji="1" lang="en-US" altLang="zh-CN" dirty="0"/>
          </a:p>
        </p:txBody>
      </p:sp>
      <p:sp>
        <p:nvSpPr>
          <p:cNvPr id="3" name="内容占位符 2"/>
          <p:cNvSpPr>
            <a:spLocks noGrp="1"/>
          </p:cNvSpPr>
          <p:nvPr>
            <p:ph idx="1"/>
          </p:nvPr>
        </p:nvSpPr>
        <p:spPr>
          <a:xfrm>
            <a:off x="527050" y="1611125"/>
            <a:ext cx="8229600" cy="3164542"/>
          </a:xfrm>
        </p:spPr>
        <p:txBody>
          <a:bodyPr>
            <a:normAutofit/>
          </a:bodyPr>
          <a:lstStyle/>
          <a:p>
            <a:pPr>
              <a:buClr>
                <a:srgbClr val="C00000"/>
              </a:buClr>
            </a:pPr>
            <a:r>
              <a:rPr lang="zh-CN" altLang="en-US" sz="2400" dirty="0" smtClean="0">
                <a:latin typeface="Adobe 楷体 Std R" panose="02020400000000000000" pitchFamily="18" charset="-122"/>
                <a:ea typeface="Adobe 楷体 Std R" panose="02020400000000000000" pitchFamily="18" charset="-122"/>
              </a:rPr>
              <a:t>提出在线转码机制，利用闲散计算资源解决</a:t>
            </a:r>
            <a:r>
              <a:rPr lang="en-US" altLang="zh-CN" sz="2400" dirty="0" smtClean="0">
                <a:latin typeface="Adobe 楷体 Std R" panose="02020400000000000000" pitchFamily="18" charset="-122"/>
                <a:ea typeface="Adobe 楷体 Std R" panose="02020400000000000000" pitchFamily="18" charset="-122"/>
              </a:rPr>
              <a:t>DASH</a:t>
            </a:r>
            <a:r>
              <a:rPr lang="zh-CN" altLang="en-US" sz="2400" dirty="0" smtClean="0">
                <a:latin typeface="Adobe 楷体 Std R" panose="02020400000000000000" pitchFamily="18" charset="-122"/>
                <a:ea typeface="Adobe 楷体 Std R" panose="02020400000000000000" pitchFamily="18" charset="-122"/>
              </a:rPr>
              <a:t>带来的码率转换需求</a:t>
            </a:r>
            <a:endParaRPr lang="en-US" altLang="zh-CN" sz="2400" dirty="0" smtClean="0">
              <a:latin typeface="Adobe 楷体 Std R" panose="02020400000000000000" pitchFamily="18" charset="-122"/>
              <a:ea typeface="Adobe 楷体 Std R" panose="02020400000000000000" pitchFamily="18" charset="-122"/>
            </a:endParaRPr>
          </a:p>
          <a:p>
            <a:pPr lvl="1">
              <a:buNone/>
            </a:pPr>
            <a:endParaRPr lang="en-US" altLang="zh-CN" dirty="0" smtClean="0"/>
          </a:p>
          <a:p>
            <a:endParaRPr lang="en-US" altLang="zh-CN" dirty="0" smtClean="0"/>
          </a:p>
        </p:txBody>
      </p:sp>
      <p:pic>
        <p:nvPicPr>
          <p:cNvPr id="4" name="图片 3"/>
          <p:cNvPicPr>
            <a:picLocks noChangeAspect="1"/>
          </p:cNvPicPr>
          <p:nvPr/>
        </p:nvPicPr>
        <p:blipFill>
          <a:blip r:embed="rId3"/>
          <a:stretch>
            <a:fillRect/>
          </a:stretch>
        </p:blipFill>
        <p:spPr>
          <a:xfrm>
            <a:off x="914400" y="2674657"/>
            <a:ext cx="7172325" cy="3067050"/>
          </a:xfrm>
          <a:prstGeom prst="rect">
            <a:avLst/>
          </a:prstGeom>
        </p:spPr>
      </p:pic>
    </p:spTree>
    <p:extLst>
      <p:ext uri="{BB962C8B-B14F-4D97-AF65-F5344CB8AC3E}">
        <p14:creationId xmlns:p14="http://schemas.microsoft.com/office/powerpoint/2010/main" val="41393063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33336" y="492892"/>
            <a:ext cx="4800601" cy="768443"/>
          </a:xfrm>
        </p:spPr>
        <p:txBody>
          <a:bodyPr>
            <a:normAutofit/>
          </a:bodyPr>
          <a:lstStyle/>
          <a:p>
            <a:r>
              <a:rPr kumimoji="1" lang="zh-CN" altLang="en-US" sz="3200" dirty="0" smtClean="0">
                <a:latin typeface="Adobe 楷体 Std R" panose="02020400000000000000" pitchFamily="18" charset="-122"/>
                <a:ea typeface="Adobe 楷体 Std R" panose="02020400000000000000" pitchFamily="18" charset="-122"/>
              </a:rPr>
              <a:t>在线转码框架</a:t>
            </a:r>
            <a:endParaRPr kumimoji="1" lang="en-US" altLang="zh-CN" dirty="0"/>
          </a:p>
        </p:txBody>
      </p:sp>
      <p:sp>
        <p:nvSpPr>
          <p:cNvPr id="3" name="内容占位符 2"/>
          <p:cNvSpPr>
            <a:spLocks noGrp="1"/>
          </p:cNvSpPr>
          <p:nvPr>
            <p:ph idx="1"/>
          </p:nvPr>
        </p:nvSpPr>
        <p:spPr>
          <a:xfrm>
            <a:off x="428623" y="3263813"/>
            <a:ext cx="8229600" cy="3276687"/>
          </a:xfrm>
        </p:spPr>
        <p:txBody>
          <a:bodyPr>
            <a:normAutofit/>
          </a:bodyPr>
          <a:lstStyle/>
          <a:p>
            <a:pPr>
              <a:buClr>
                <a:srgbClr val="C00000"/>
              </a:buClr>
            </a:pPr>
            <a:r>
              <a:rPr lang="zh-CN" altLang="en-US" sz="2400" dirty="0" smtClean="0">
                <a:latin typeface="Adobe 楷体 Std R" panose="02020400000000000000" pitchFamily="18" charset="-122"/>
                <a:ea typeface="Adobe 楷体 Std R" panose="02020400000000000000" pitchFamily="18" charset="-122"/>
              </a:rPr>
              <a:t>用户重定向</a:t>
            </a:r>
            <a:r>
              <a:rPr lang="en-US" altLang="zh-CN" sz="2400" dirty="0" smtClean="0">
                <a:latin typeface="Adobe 楷体 Std R" panose="02020400000000000000" pitchFamily="18" charset="-122"/>
                <a:ea typeface="Adobe 楷体 Std R" panose="02020400000000000000" pitchFamily="18" charset="-122"/>
              </a:rPr>
              <a:t>,</a:t>
            </a:r>
            <a:r>
              <a:rPr lang="zh-CN" altLang="en-US" sz="2400" dirty="0" smtClean="0">
                <a:latin typeface="Adobe 楷体 Std R" panose="02020400000000000000" pitchFamily="18" charset="-122"/>
                <a:ea typeface="Adobe 楷体 Std R" panose="02020400000000000000" pitchFamily="18" charset="-122"/>
              </a:rPr>
              <a:t>最大限度通过重定向提高用户的流媒体质量</a:t>
            </a:r>
            <a:endParaRPr lang="en-US" altLang="zh-CN" sz="2400" dirty="0" smtClean="0">
              <a:latin typeface="Adobe 楷体 Std R" panose="02020400000000000000" pitchFamily="18" charset="-122"/>
              <a:ea typeface="Adobe 楷体 Std R" panose="02020400000000000000" pitchFamily="18" charset="-122"/>
            </a:endParaRPr>
          </a:p>
          <a:p>
            <a:pPr>
              <a:buClr>
                <a:srgbClr val="C00000"/>
              </a:buClr>
            </a:pPr>
            <a:endParaRPr lang="en-US" altLang="zh-CN" sz="2400" dirty="0">
              <a:latin typeface="Adobe 楷体 Std R" panose="02020400000000000000" pitchFamily="18" charset="-122"/>
              <a:ea typeface="Adobe 楷体 Std R" panose="02020400000000000000" pitchFamily="18" charset="-122"/>
            </a:endParaRPr>
          </a:p>
          <a:p>
            <a:pPr>
              <a:buClr>
                <a:srgbClr val="C00000"/>
              </a:buClr>
            </a:pPr>
            <a:endParaRPr lang="en-US" altLang="zh-CN" sz="2400" dirty="0" smtClean="0">
              <a:latin typeface="Adobe 楷体 Std R" panose="02020400000000000000" pitchFamily="18" charset="-122"/>
              <a:ea typeface="Adobe 楷体 Std R" panose="02020400000000000000" pitchFamily="18" charset="-122"/>
            </a:endParaRPr>
          </a:p>
          <a:p>
            <a:pPr>
              <a:buClr>
                <a:srgbClr val="C00000"/>
              </a:buClr>
            </a:pPr>
            <a:endParaRPr lang="en-US" altLang="zh-CN" sz="2400" dirty="0">
              <a:latin typeface="Adobe 楷体 Std R" panose="02020400000000000000" pitchFamily="18" charset="-122"/>
              <a:ea typeface="Adobe 楷体 Std R" panose="02020400000000000000" pitchFamily="18" charset="-122"/>
            </a:endParaRPr>
          </a:p>
          <a:p>
            <a:pPr marL="0" indent="0">
              <a:buClr>
                <a:srgbClr val="C00000"/>
              </a:buClr>
              <a:buNone/>
            </a:pPr>
            <a:endParaRPr lang="en-US" altLang="zh-CN" sz="2400" dirty="0" smtClean="0">
              <a:latin typeface="Adobe 楷体 Std R" panose="02020400000000000000" pitchFamily="18" charset="-122"/>
              <a:ea typeface="Adobe 楷体 Std R" panose="02020400000000000000" pitchFamily="18" charset="-122"/>
            </a:endParaRPr>
          </a:p>
          <a:p>
            <a:pPr>
              <a:buClr>
                <a:srgbClr val="C00000"/>
              </a:buClr>
            </a:pPr>
            <a:r>
              <a:rPr lang="zh-CN" altLang="en-US" sz="2400" dirty="0" smtClean="0">
                <a:latin typeface="Adobe 楷体 Std R" panose="02020400000000000000" pitchFamily="18" charset="-122"/>
                <a:ea typeface="Adobe 楷体 Std R" panose="02020400000000000000" pitchFamily="18" charset="-122"/>
              </a:rPr>
              <a:t>转码版本选择</a:t>
            </a:r>
            <a:r>
              <a:rPr lang="en-US" altLang="zh-CN" sz="2400" dirty="0" smtClean="0">
                <a:latin typeface="Adobe 楷体 Std R" panose="02020400000000000000" pitchFamily="18" charset="-122"/>
                <a:ea typeface="Adobe 楷体 Std R" panose="02020400000000000000" pitchFamily="18" charset="-122"/>
              </a:rPr>
              <a:t>,</a:t>
            </a:r>
            <a:r>
              <a:rPr lang="zh-CN" altLang="en-US" sz="2400" dirty="0" smtClean="0">
                <a:latin typeface="Adobe 楷体 Std R" panose="02020400000000000000" pitchFamily="18" charset="-122"/>
                <a:ea typeface="Adobe 楷体 Std R" panose="02020400000000000000" pitchFamily="18" charset="-122"/>
              </a:rPr>
              <a:t>优先转</a:t>
            </a:r>
            <a:r>
              <a:rPr lang="zh-CN" altLang="en-US" sz="2400" dirty="0">
                <a:latin typeface="Adobe 楷体 Std R" panose="02020400000000000000" pitchFamily="18" charset="-122"/>
                <a:ea typeface="Adobe 楷体 Std R" panose="02020400000000000000" pitchFamily="18" charset="-122"/>
              </a:rPr>
              <a:t>码</a:t>
            </a:r>
            <a:r>
              <a:rPr lang="zh-CN" altLang="en-US" sz="2400" dirty="0" smtClean="0">
                <a:latin typeface="Adobe 楷体 Std R" panose="02020400000000000000" pitchFamily="18" charset="-122"/>
                <a:ea typeface="Adobe 楷体 Std R" panose="02020400000000000000" pitchFamily="18" charset="-122"/>
              </a:rPr>
              <a:t>“重要”的版本</a:t>
            </a:r>
            <a:endParaRPr lang="en-US" altLang="zh-CN" sz="2400" dirty="0" smtClean="0">
              <a:latin typeface="Adobe 楷体 Std R" panose="02020400000000000000" pitchFamily="18" charset="-122"/>
              <a:ea typeface="Adobe 楷体 Std R" panose="02020400000000000000" pitchFamily="18" charset="-122"/>
            </a:endParaRPr>
          </a:p>
          <a:p>
            <a:pPr>
              <a:buClr>
                <a:srgbClr val="C00000"/>
              </a:buClr>
            </a:pPr>
            <a:r>
              <a:rPr lang="zh-CN" altLang="en-US" sz="2400" dirty="0" smtClean="0">
                <a:latin typeface="Adobe 楷体 Std R" panose="02020400000000000000" pitchFamily="18" charset="-122"/>
                <a:ea typeface="Adobe 楷体 Std R" panose="02020400000000000000" pitchFamily="18" charset="-122"/>
              </a:rPr>
              <a:t>转码任务分配</a:t>
            </a:r>
            <a:r>
              <a:rPr lang="en-US" altLang="zh-CN" sz="2400" dirty="0">
                <a:latin typeface="Adobe 楷体 Std R" panose="02020400000000000000" pitchFamily="18" charset="-122"/>
                <a:ea typeface="Adobe 楷体 Std R" panose="02020400000000000000" pitchFamily="18" charset="-122"/>
              </a:rPr>
              <a:t>,</a:t>
            </a:r>
            <a:r>
              <a:rPr lang="zh-CN" altLang="en-US" sz="2400" dirty="0" smtClean="0">
                <a:latin typeface="Adobe 楷体 Std R" panose="02020400000000000000" pitchFamily="18" charset="-122"/>
                <a:ea typeface="Adobe 楷体 Std R" panose="02020400000000000000" pitchFamily="18" charset="-122"/>
              </a:rPr>
              <a:t>使跨地区间版本复制成本最低</a:t>
            </a:r>
            <a:endParaRPr lang="en-US" altLang="zh-CN" dirty="0" smtClean="0"/>
          </a:p>
        </p:txBody>
      </p:sp>
      <p:pic>
        <p:nvPicPr>
          <p:cNvPr id="3075" name="Picture 3"/>
          <p:cNvPicPr>
            <a:picLocks noChangeAspect="1" noChangeArrowheads="1"/>
          </p:cNvPicPr>
          <p:nvPr/>
        </p:nvPicPr>
        <p:blipFill>
          <a:blip r:embed="rId3"/>
          <a:srcRect/>
          <a:stretch>
            <a:fillRect/>
          </a:stretch>
        </p:blipFill>
        <p:spPr bwMode="auto">
          <a:xfrm>
            <a:off x="2352860" y="1463430"/>
            <a:ext cx="4416240" cy="1663574"/>
          </a:xfrm>
          <a:prstGeom prst="rect">
            <a:avLst/>
          </a:prstGeom>
          <a:noFill/>
          <a:ln w="9525">
            <a:noFill/>
            <a:miter lim="800000"/>
            <a:headEnd/>
            <a:tailEnd/>
          </a:ln>
          <a:effectLst/>
        </p:spPr>
      </p:pic>
      <p:pic>
        <p:nvPicPr>
          <p:cNvPr id="3077" name="Picture 5"/>
          <p:cNvPicPr>
            <a:picLocks noChangeAspect="1" noChangeArrowheads="1"/>
          </p:cNvPicPr>
          <p:nvPr/>
        </p:nvPicPr>
        <p:blipFill>
          <a:blip r:embed="rId4"/>
          <a:srcRect/>
          <a:stretch>
            <a:fillRect/>
          </a:stretch>
        </p:blipFill>
        <p:spPr bwMode="auto">
          <a:xfrm>
            <a:off x="1155699" y="3756832"/>
            <a:ext cx="3733801" cy="1581190"/>
          </a:xfrm>
          <a:prstGeom prst="rect">
            <a:avLst/>
          </a:prstGeom>
          <a:noFill/>
          <a:ln w="9525">
            <a:noFill/>
            <a:miter lim="800000"/>
            <a:headEnd/>
            <a:tailEnd/>
          </a:ln>
          <a:effectLst/>
        </p:spPr>
      </p:pic>
      <p:pic>
        <p:nvPicPr>
          <p:cNvPr id="4" name="图片 3"/>
          <p:cNvPicPr>
            <a:picLocks noChangeAspect="1"/>
          </p:cNvPicPr>
          <p:nvPr/>
        </p:nvPicPr>
        <p:blipFill>
          <a:blip r:embed="rId5"/>
          <a:stretch>
            <a:fillRect/>
          </a:stretch>
        </p:blipFill>
        <p:spPr>
          <a:xfrm>
            <a:off x="5153025" y="3827500"/>
            <a:ext cx="2720976" cy="1417973"/>
          </a:xfrm>
          <a:prstGeom prst="rect">
            <a:avLst/>
          </a:prstGeom>
        </p:spPr>
      </p:pic>
    </p:spTree>
    <p:extLst>
      <p:ext uri="{BB962C8B-B14F-4D97-AF65-F5344CB8AC3E}">
        <p14:creationId xmlns:p14="http://schemas.microsoft.com/office/powerpoint/2010/main" val="5511027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87500" y="365126"/>
            <a:ext cx="7886700" cy="1325563"/>
          </a:xfrm>
        </p:spPr>
        <p:txBody>
          <a:bodyPr>
            <a:normAutofit/>
          </a:bodyPr>
          <a:lstStyle/>
          <a:p>
            <a:r>
              <a:rPr kumimoji="1" lang="zh-CN" altLang="en-US" sz="4400" dirty="0" smtClean="0">
                <a:latin typeface="Adobe 楷体 Std R" panose="02020400000000000000" pitchFamily="18" charset="-122"/>
                <a:ea typeface="Adobe 楷体 Std R" panose="02020400000000000000" pitchFamily="18" charset="-122"/>
              </a:rPr>
              <a:t>内容提要</a:t>
            </a:r>
            <a:endParaRPr kumimoji="1" lang="zh-CN" altLang="en-US" sz="44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514350" y="1825625"/>
            <a:ext cx="7886700" cy="4351338"/>
          </a:xfrm>
        </p:spPr>
        <p:txBody>
          <a:bodyPr>
            <a:normAutofit/>
          </a:bodyPr>
          <a:lstStyle/>
          <a:p>
            <a:pPr>
              <a:buClr>
                <a:srgbClr val="C00000"/>
              </a:buClr>
            </a:pPr>
            <a:r>
              <a:rPr kumimoji="1" lang="zh-CN" altLang="en-US" sz="3200" dirty="0">
                <a:latin typeface="Adobe 楷体 Std R" panose="02020400000000000000" pitchFamily="18" charset="-122"/>
                <a:ea typeface="Adobe 楷体 Std R" panose="02020400000000000000" pitchFamily="18" charset="-122"/>
              </a:rPr>
              <a:t>选题背景和意义</a:t>
            </a:r>
            <a:endParaRPr kumimoji="1" lang="en-US" altLang="zh-CN" sz="3200" dirty="0">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solidFill>
                  <a:schemeClr val="bg1">
                    <a:lumMod val="65000"/>
                  </a:schemeClr>
                </a:solidFill>
                <a:latin typeface="Adobe 楷体 Std R" panose="02020400000000000000" pitchFamily="18" charset="-122"/>
                <a:ea typeface="Adobe 楷体 Std R" panose="02020400000000000000" pitchFamily="18" charset="-122"/>
              </a:rPr>
              <a:t>国内外研究现状</a:t>
            </a:r>
            <a:endParaRPr kumimoji="1" lang="en-US" altLang="zh-CN" sz="3200" dirty="0" smtClean="0">
              <a:solidFill>
                <a:schemeClr val="bg1">
                  <a:lumMod val="65000"/>
                </a:schemeClr>
              </a:solidFill>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solidFill>
                  <a:schemeClr val="bg1">
                    <a:lumMod val="65000"/>
                  </a:schemeClr>
                </a:solidFill>
                <a:latin typeface="Adobe 楷体 Std R" panose="02020400000000000000" pitchFamily="18" charset="-122"/>
                <a:ea typeface="Adobe 楷体 Std R" panose="02020400000000000000" pitchFamily="18" charset="-122"/>
              </a:rPr>
              <a:t>拟研究内容与研究策略</a:t>
            </a:r>
            <a:endParaRPr kumimoji="1" lang="en-US" altLang="zh-CN" sz="3200" dirty="0" smtClean="0">
              <a:solidFill>
                <a:schemeClr val="bg1">
                  <a:lumMod val="65000"/>
                </a:schemeClr>
              </a:solidFill>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solidFill>
                  <a:schemeClr val="bg1">
                    <a:lumMod val="65000"/>
                  </a:schemeClr>
                </a:solidFill>
                <a:latin typeface="Adobe 楷体 Std R" panose="02020400000000000000" pitchFamily="18" charset="-122"/>
                <a:ea typeface="Adobe 楷体 Std R" panose="02020400000000000000" pitchFamily="18" charset="-122"/>
              </a:rPr>
              <a:t>研究特色</a:t>
            </a:r>
            <a:endParaRPr kumimoji="1" lang="en-US" altLang="zh-CN" sz="3200" dirty="0" smtClean="0">
              <a:solidFill>
                <a:schemeClr val="bg1">
                  <a:lumMod val="65000"/>
                </a:schemeClr>
              </a:solidFill>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solidFill>
                  <a:schemeClr val="bg1">
                    <a:lumMod val="65000"/>
                  </a:schemeClr>
                </a:solidFill>
                <a:latin typeface="Adobe 楷体 Std R" panose="02020400000000000000" pitchFamily="18" charset="-122"/>
                <a:ea typeface="Adobe 楷体 Std R" panose="02020400000000000000" pitchFamily="18" charset="-122"/>
              </a:rPr>
              <a:t>论文发表与承担课题</a:t>
            </a:r>
            <a:endParaRPr kumimoji="1" lang="en-US" altLang="zh-CN" sz="3200" dirty="0" smtClean="0">
              <a:solidFill>
                <a:schemeClr val="bg1">
                  <a:lumMod val="65000"/>
                </a:schemeClr>
              </a:solidFill>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solidFill>
                  <a:schemeClr val="bg1">
                    <a:lumMod val="65000"/>
                  </a:schemeClr>
                </a:solidFill>
                <a:latin typeface="Adobe 楷体 Std R" panose="02020400000000000000" pitchFamily="18" charset="-122"/>
                <a:ea typeface="Adobe 楷体 Std R" panose="02020400000000000000" pitchFamily="18" charset="-122"/>
              </a:rPr>
              <a:t>研究计划</a:t>
            </a:r>
            <a:endParaRPr kumimoji="1" lang="en-US" altLang="zh-CN" sz="3200" dirty="0" smtClean="0">
              <a:solidFill>
                <a:schemeClr val="bg1">
                  <a:lumMod val="65000"/>
                </a:schemeClr>
              </a:solidFill>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10250512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1750" y="260352"/>
            <a:ext cx="3155950" cy="1325563"/>
          </a:xfrm>
        </p:spPr>
        <p:txBody>
          <a:bodyPr>
            <a:normAutofit/>
          </a:bodyPr>
          <a:lstStyle/>
          <a:p>
            <a:r>
              <a:rPr kumimoji="1" lang="zh-CN" altLang="en-US" sz="4400" dirty="0" smtClean="0">
                <a:latin typeface="Adobe 楷体 Std R" panose="02020400000000000000" pitchFamily="18" charset="-122"/>
                <a:ea typeface="Adobe 楷体 Std R" panose="02020400000000000000" pitchFamily="18" charset="-122"/>
              </a:rPr>
              <a:t>内容提要</a:t>
            </a:r>
            <a:endParaRPr kumimoji="1" lang="zh-CN" altLang="en-US" sz="44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p:txBody>
          <a:bodyPr>
            <a:normAutofit/>
          </a:bodyPr>
          <a:lstStyle/>
          <a:p>
            <a:pPr>
              <a:buClr>
                <a:srgbClr val="C00000"/>
              </a:buClr>
            </a:pPr>
            <a:r>
              <a:rPr kumimoji="1" lang="zh-CN" altLang="en-US" sz="3200" dirty="0" smtClean="0">
                <a:solidFill>
                  <a:schemeClr val="bg1">
                    <a:lumMod val="75000"/>
                  </a:schemeClr>
                </a:solidFill>
                <a:latin typeface="Adobe 楷体 Std R" panose="02020400000000000000" pitchFamily="18" charset="-122"/>
                <a:ea typeface="Adobe 楷体 Std R" panose="02020400000000000000" pitchFamily="18" charset="-122"/>
              </a:rPr>
              <a:t>选题背景和意义</a:t>
            </a:r>
            <a:endParaRPr kumimoji="1" lang="en-US" altLang="zh-CN" sz="3200" dirty="0" smtClean="0">
              <a:solidFill>
                <a:schemeClr val="bg1">
                  <a:lumMod val="75000"/>
                </a:schemeClr>
              </a:solidFill>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solidFill>
                  <a:schemeClr val="bg1">
                    <a:lumMod val="75000"/>
                  </a:schemeClr>
                </a:solidFill>
                <a:latin typeface="Adobe 楷体 Std R" panose="02020400000000000000" pitchFamily="18" charset="-122"/>
                <a:ea typeface="Adobe 楷体 Std R" panose="02020400000000000000" pitchFamily="18" charset="-122"/>
              </a:rPr>
              <a:t>国内外研究现状</a:t>
            </a:r>
            <a:endParaRPr kumimoji="1" lang="en-US" altLang="zh-CN" sz="3200" dirty="0" smtClean="0">
              <a:solidFill>
                <a:schemeClr val="bg1">
                  <a:lumMod val="75000"/>
                </a:schemeClr>
              </a:solidFill>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solidFill>
                  <a:schemeClr val="bg1">
                    <a:lumMod val="75000"/>
                  </a:schemeClr>
                </a:solidFill>
                <a:latin typeface="Adobe 楷体 Std R" panose="02020400000000000000" pitchFamily="18" charset="-122"/>
                <a:ea typeface="Adobe 楷体 Std R" panose="02020400000000000000" pitchFamily="18" charset="-122"/>
              </a:rPr>
              <a:t>拟研究内容与研究策略</a:t>
            </a:r>
            <a:endParaRPr kumimoji="1" lang="en-US" altLang="zh-CN" sz="3200" dirty="0" smtClean="0">
              <a:solidFill>
                <a:schemeClr val="bg1">
                  <a:lumMod val="75000"/>
                </a:schemeClr>
              </a:solidFill>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latin typeface="Adobe 楷体 Std R" panose="02020400000000000000" pitchFamily="18" charset="-122"/>
                <a:ea typeface="Adobe 楷体 Std R" panose="02020400000000000000" pitchFamily="18" charset="-122"/>
              </a:rPr>
              <a:t>研究特色</a:t>
            </a:r>
            <a:endParaRPr kumimoji="1" lang="en-US" altLang="zh-CN" sz="3200" dirty="0" smtClean="0">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solidFill>
                  <a:schemeClr val="bg1">
                    <a:lumMod val="75000"/>
                  </a:schemeClr>
                </a:solidFill>
                <a:latin typeface="Adobe 楷体 Std R" panose="02020400000000000000" pitchFamily="18" charset="-122"/>
                <a:ea typeface="Adobe 楷体 Std R" panose="02020400000000000000" pitchFamily="18" charset="-122"/>
              </a:rPr>
              <a:t>论文发表与承担课题</a:t>
            </a:r>
            <a:endParaRPr kumimoji="1" lang="en-US" altLang="zh-CN" sz="3200" dirty="0" smtClean="0">
              <a:solidFill>
                <a:schemeClr val="bg1">
                  <a:lumMod val="75000"/>
                </a:schemeClr>
              </a:solidFill>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solidFill>
                  <a:schemeClr val="bg1">
                    <a:lumMod val="75000"/>
                  </a:schemeClr>
                </a:solidFill>
                <a:latin typeface="Adobe 楷体 Std R" panose="02020400000000000000" pitchFamily="18" charset="-122"/>
                <a:ea typeface="Adobe 楷体 Std R" panose="02020400000000000000" pitchFamily="18" charset="-122"/>
              </a:rPr>
              <a:t>研究计划</a:t>
            </a:r>
            <a:endParaRPr kumimoji="1" lang="zh-CN" altLang="en-US" sz="3200" dirty="0">
              <a:solidFill>
                <a:schemeClr val="bg1">
                  <a:lumMod val="75000"/>
                </a:schemeClr>
              </a:solidFill>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15855537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kumimoji="1" lang="zh-CN" altLang="en-US" dirty="0" smtClean="0">
                <a:latin typeface="Adobe 楷体 Std R" panose="02020400000000000000" pitchFamily="18" charset="-122"/>
                <a:ea typeface="Adobe 楷体 Std R" panose="02020400000000000000" pitchFamily="18" charset="-122"/>
              </a:rPr>
              <a:t>研究特色和研究目标</a:t>
            </a:r>
            <a:endParaRPr kumimoji="1" lang="zh-CN" altLang="en-US"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p:txBody>
          <a:bodyPr>
            <a:noAutofit/>
          </a:bodyPr>
          <a:lstStyle/>
          <a:p>
            <a:pPr>
              <a:buClr>
                <a:srgbClr val="C00000"/>
              </a:buClr>
            </a:pPr>
            <a:r>
              <a:rPr kumimoji="1" lang="en-US" altLang="zh-CN" sz="2400" dirty="0" err="1" smtClean="0">
                <a:latin typeface="Adobe 楷体 Std R" panose="02020400000000000000" pitchFamily="18" charset="-122"/>
                <a:ea typeface="Adobe 楷体 Std R" panose="02020400000000000000" pitchFamily="18" charset="-122"/>
              </a:rPr>
              <a:t>QoE</a:t>
            </a:r>
            <a:r>
              <a:rPr kumimoji="1" lang="zh-CN" altLang="en-US" sz="2400" dirty="0" smtClean="0">
                <a:latin typeface="Adobe 楷体 Std R" panose="02020400000000000000" pitchFamily="18" charset="-122"/>
                <a:ea typeface="Adobe 楷体 Std R" panose="02020400000000000000" pitchFamily="18" charset="-122"/>
              </a:rPr>
              <a:t>指导多</a:t>
            </a:r>
            <a:r>
              <a:rPr kumimoji="1" lang="en-US" altLang="zh-CN" sz="2400" dirty="0" smtClean="0">
                <a:latin typeface="Adobe 楷体 Std R" panose="02020400000000000000" pitchFamily="18" charset="-122"/>
                <a:ea typeface="Adobe 楷体 Std R" panose="02020400000000000000" pitchFamily="18" charset="-122"/>
              </a:rPr>
              <a:t>CDN</a:t>
            </a:r>
            <a:r>
              <a:rPr kumimoji="1" lang="zh-CN" altLang="en-US" sz="2400" dirty="0" smtClean="0">
                <a:latin typeface="Adobe 楷体 Std R" panose="02020400000000000000" pitchFamily="18" charset="-122"/>
                <a:ea typeface="Adobe 楷体 Std R" panose="02020400000000000000" pitchFamily="18" charset="-122"/>
              </a:rPr>
              <a:t>分发自适应流媒体</a:t>
            </a:r>
            <a:endParaRPr kumimoji="1" lang="en-US" altLang="zh-CN" sz="2400" dirty="0" smtClean="0">
              <a:latin typeface="Adobe 楷体 Std R" panose="02020400000000000000" pitchFamily="18" charset="-122"/>
              <a:ea typeface="Adobe 楷体 Std R" panose="02020400000000000000" pitchFamily="18" charset="-122"/>
            </a:endParaRPr>
          </a:p>
          <a:p>
            <a:pPr lvl="1">
              <a:buClr>
                <a:srgbClr val="C00000"/>
              </a:buClr>
            </a:pPr>
            <a:r>
              <a:rPr kumimoji="1" lang="en-US" altLang="zh-CN" sz="2200" dirty="0" smtClean="0">
                <a:latin typeface="Adobe 楷体 Std R" panose="02020400000000000000" pitchFamily="18" charset="-122"/>
                <a:ea typeface="Adobe 楷体 Std R" panose="02020400000000000000" pitchFamily="18" charset="-122"/>
              </a:rPr>
              <a:t>DASH</a:t>
            </a:r>
            <a:r>
              <a:rPr kumimoji="1" lang="zh-CN" altLang="en-US" sz="2200" dirty="0" smtClean="0">
                <a:latin typeface="Adobe 楷体 Std R" panose="02020400000000000000" pitchFamily="18" charset="-122"/>
                <a:ea typeface="Adobe 楷体 Std R" panose="02020400000000000000" pitchFamily="18" charset="-122"/>
              </a:rPr>
              <a:t>视频版本流行度分布预测模型指导设计</a:t>
            </a:r>
            <a:r>
              <a:rPr kumimoji="1" lang="en-US" altLang="zh-CN" sz="2200" dirty="0" smtClean="0">
                <a:latin typeface="Adobe 楷体 Std R" panose="02020400000000000000" pitchFamily="18" charset="-122"/>
                <a:ea typeface="Adobe 楷体 Std R" panose="02020400000000000000" pitchFamily="18" charset="-122"/>
              </a:rPr>
              <a:t>CDN</a:t>
            </a:r>
            <a:r>
              <a:rPr kumimoji="1" lang="zh-CN" altLang="en-US" sz="2200" dirty="0" smtClean="0">
                <a:latin typeface="Adobe 楷体 Std R" panose="02020400000000000000" pitchFamily="18" charset="-122"/>
                <a:ea typeface="Adobe 楷体 Std R" panose="02020400000000000000" pitchFamily="18" charset="-122"/>
              </a:rPr>
              <a:t>视频版本部署</a:t>
            </a:r>
            <a:endParaRPr kumimoji="1" lang="en-US" altLang="zh-CN" sz="2200" dirty="0" smtClean="0">
              <a:latin typeface="Adobe 楷体 Std R" panose="02020400000000000000" pitchFamily="18" charset="-122"/>
              <a:ea typeface="Adobe 楷体 Std R" panose="02020400000000000000" pitchFamily="18" charset="-122"/>
            </a:endParaRPr>
          </a:p>
          <a:p>
            <a:pPr lvl="1">
              <a:buClr>
                <a:srgbClr val="C00000"/>
              </a:buClr>
            </a:pPr>
            <a:r>
              <a:rPr kumimoji="1" lang="zh-CN" altLang="en-US" dirty="0" smtClean="0">
                <a:latin typeface="Adobe 楷体 Std R" panose="02020400000000000000" pitchFamily="18" charset="-122"/>
                <a:ea typeface="Adobe 楷体 Std R" panose="02020400000000000000" pitchFamily="18" charset="-122"/>
              </a:rPr>
              <a:t>用户体验与服务节点压力联合反馈</a:t>
            </a:r>
            <a:r>
              <a:rPr kumimoji="1" lang="zh-CN" altLang="en-US" dirty="0">
                <a:latin typeface="Adobe 楷体 Std R" panose="02020400000000000000" pitchFamily="18" charset="-122"/>
                <a:ea typeface="Adobe 楷体 Std R" panose="02020400000000000000" pitchFamily="18" charset="-122"/>
              </a:rPr>
              <a:t>指导</a:t>
            </a:r>
            <a:r>
              <a:rPr kumimoji="1" lang="zh-CN" altLang="en-US" dirty="0" smtClean="0">
                <a:latin typeface="Adobe 楷体 Std R" panose="02020400000000000000" pitchFamily="18" charset="-122"/>
                <a:ea typeface="Adobe 楷体 Std R" panose="02020400000000000000" pitchFamily="18" charset="-122"/>
              </a:rPr>
              <a:t>码率选择</a:t>
            </a:r>
            <a:endParaRPr kumimoji="1" lang="en-US" altLang="zh-CN" dirty="0" smtClean="0">
              <a:latin typeface="Adobe 楷体 Std R" panose="02020400000000000000" pitchFamily="18" charset="-122"/>
              <a:ea typeface="Adobe 楷体 Std R" panose="02020400000000000000" pitchFamily="18" charset="-122"/>
            </a:endParaRPr>
          </a:p>
          <a:p>
            <a:pPr lvl="1">
              <a:buClr>
                <a:srgbClr val="C00000"/>
              </a:buClr>
            </a:pPr>
            <a:r>
              <a:rPr kumimoji="1" lang="en-US" altLang="zh-CN" dirty="0" err="1" smtClean="0">
                <a:latin typeface="Adobe 楷体 Std R" panose="02020400000000000000" pitchFamily="18" charset="-122"/>
                <a:ea typeface="Adobe 楷体 Std R" panose="02020400000000000000" pitchFamily="18" charset="-122"/>
              </a:rPr>
              <a:t>QoE</a:t>
            </a:r>
            <a:r>
              <a:rPr kumimoji="1" lang="zh-CN" altLang="en-US" dirty="0" smtClean="0">
                <a:latin typeface="Adobe 楷体 Std R" panose="02020400000000000000" pitchFamily="18" charset="-122"/>
                <a:ea typeface="Adobe 楷体 Std R" panose="02020400000000000000" pitchFamily="18" charset="-122"/>
              </a:rPr>
              <a:t>驱动的</a:t>
            </a:r>
            <a:r>
              <a:rPr kumimoji="1" lang="en-US" altLang="zh-CN" dirty="0" smtClean="0">
                <a:latin typeface="Adobe 楷体 Std R" panose="02020400000000000000" pitchFamily="18" charset="-122"/>
                <a:ea typeface="Adobe 楷体 Std R" panose="02020400000000000000" pitchFamily="18" charset="-122"/>
              </a:rPr>
              <a:t>CDN</a:t>
            </a:r>
            <a:r>
              <a:rPr kumimoji="1" lang="zh-CN" altLang="en-US" dirty="0" smtClean="0">
                <a:latin typeface="Adobe 楷体 Std R" panose="02020400000000000000" pitchFamily="18" charset="-122"/>
                <a:ea typeface="Adobe 楷体 Std R" panose="02020400000000000000" pitchFamily="18" charset="-122"/>
              </a:rPr>
              <a:t>节点网络和计算资源联合优化</a:t>
            </a:r>
            <a:endParaRPr kumimoji="1" lang="en-US" altLang="zh-CN" dirty="0" smtClean="0">
              <a:latin typeface="Adobe 楷体 Std R" panose="02020400000000000000" pitchFamily="18" charset="-122"/>
              <a:ea typeface="Adobe 楷体 Std R" panose="02020400000000000000" pitchFamily="18" charset="-122"/>
            </a:endParaRPr>
          </a:p>
          <a:p>
            <a:pPr>
              <a:buClr>
                <a:srgbClr val="C00000"/>
              </a:buClr>
            </a:pPr>
            <a:r>
              <a:rPr kumimoji="1" lang="zh-CN" altLang="en-US" sz="2400" dirty="0" smtClean="0">
                <a:latin typeface="Adobe 楷体 Std R" panose="02020400000000000000" pitchFamily="18" charset="-122"/>
                <a:ea typeface="Adobe 楷体 Std R" panose="02020400000000000000" pitchFamily="18" charset="-122"/>
              </a:rPr>
              <a:t>论文发表目标</a:t>
            </a:r>
            <a:endParaRPr kumimoji="1" lang="en-US" altLang="zh-CN" sz="2400" dirty="0" smtClean="0">
              <a:latin typeface="Adobe 楷体 Std R" panose="02020400000000000000" pitchFamily="18" charset="-122"/>
              <a:ea typeface="Adobe 楷体 Std R" panose="02020400000000000000" pitchFamily="18" charset="-122"/>
            </a:endParaRPr>
          </a:p>
          <a:p>
            <a:pPr lvl="1">
              <a:buClr>
                <a:srgbClr val="C00000"/>
              </a:buClr>
            </a:pPr>
            <a:r>
              <a:rPr kumimoji="1" lang="en-US" altLang="zh-CN" sz="2000" dirty="0" smtClean="0">
                <a:latin typeface="Adobe 楷体 Std R" panose="02020400000000000000" pitchFamily="18" charset="-122"/>
                <a:ea typeface="Adobe 楷体 Std R" panose="02020400000000000000" pitchFamily="18" charset="-122"/>
              </a:rPr>
              <a:t>Top Conference 2-3</a:t>
            </a:r>
            <a:r>
              <a:rPr kumimoji="1" lang="zh-CN" altLang="en-US" sz="2000" dirty="0" smtClean="0">
                <a:latin typeface="Adobe 楷体 Std R" panose="02020400000000000000" pitchFamily="18" charset="-122"/>
                <a:ea typeface="Adobe 楷体 Std R" panose="02020400000000000000" pitchFamily="18" charset="-122"/>
              </a:rPr>
              <a:t>篇</a:t>
            </a:r>
            <a:endParaRPr kumimoji="1" lang="en-US" altLang="zh-CN" sz="2000" dirty="0" smtClean="0">
              <a:latin typeface="Adobe 楷体 Std R" panose="02020400000000000000" pitchFamily="18" charset="-122"/>
              <a:ea typeface="Adobe 楷体 Std R" panose="02020400000000000000" pitchFamily="18" charset="-122"/>
            </a:endParaRPr>
          </a:p>
          <a:p>
            <a:pPr lvl="2">
              <a:buClr>
                <a:srgbClr val="C00000"/>
              </a:buClr>
            </a:pPr>
            <a:r>
              <a:rPr kumimoji="1" lang="en-US" altLang="zh-CN" sz="2000" dirty="0" smtClean="0">
                <a:latin typeface="Adobe 楷体 Std R" panose="02020400000000000000" pitchFamily="18" charset="-122"/>
                <a:ea typeface="Adobe 楷体 Std R" panose="02020400000000000000" pitchFamily="18" charset="-122"/>
              </a:rPr>
              <a:t>INFOCOM</a:t>
            </a:r>
            <a:r>
              <a:rPr kumimoji="1" lang="zh-CN" altLang="en-US" sz="2000" dirty="0" smtClean="0">
                <a:latin typeface="Adobe 楷体 Std R" panose="02020400000000000000" pitchFamily="18" charset="-122"/>
                <a:ea typeface="Adobe 楷体 Std R" panose="02020400000000000000" pitchFamily="18" charset="-122"/>
              </a:rPr>
              <a:t>，</a:t>
            </a:r>
            <a:r>
              <a:rPr kumimoji="1" lang="en-US" altLang="zh-CN" sz="2000" dirty="0" smtClean="0">
                <a:latin typeface="Adobe 楷体 Std R" panose="02020400000000000000" pitchFamily="18" charset="-122"/>
                <a:ea typeface="Adobe 楷体 Std R" panose="02020400000000000000" pitchFamily="18" charset="-122"/>
              </a:rPr>
              <a:t>MM</a:t>
            </a:r>
            <a:r>
              <a:rPr kumimoji="1" lang="zh-CN" altLang="en-US" sz="2000" dirty="0" smtClean="0">
                <a:latin typeface="Adobe 楷体 Std R" panose="02020400000000000000" pitchFamily="18" charset="-122"/>
                <a:ea typeface="Adobe 楷体 Std R" panose="02020400000000000000" pitchFamily="18" charset="-122"/>
              </a:rPr>
              <a:t>，</a:t>
            </a:r>
            <a:r>
              <a:rPr kumimoji="1" lang="en-US" altLang="zh-CN" sz="2000" dirty="0" smtClean="0">
                <a:latin typeface="Adobe 楷体 Std R" panose="02020400000000000000" pitchFamily="18" charset="-122"/>
                <a:ea typeface="Adobe 楷体 Std R" panose="02020400000000000000" pitchFamily="18" charset="-122"/>
              </a:rPr>
              <a:t>ICME</a:t>
            </a:r>
            <a:r>
              <a:rPr kumimoji="1" lang="zh-CN" altLang="en-US" sz="2000" dirty="0" smtClean="0">
                <a:latin typeface="Adobe 楷体 Std R" panose="02020400000000000000" pitchFamily="18" charset="-122"/>
                <a:ea typeface="Adobe 楷体 Std R" panose="02020400000000000000" pitchFamily="18" charset="-122"/>
              </a:rPr>
              <a:t>，</a:t>
            </a:r>
            <a:r>
              <a:rPr kumimoji="1" lang="en-US" altLang="zh-CN" sz="2000" dirty="0" smtClean="0">
                <a:latin typeface="Adobe 楷体 Std R" panose="02020400000000000000" pitchFamily="18" charset="-122"/>
                <a:ea typeface="Adobe 楷体 Std R" panose="02020400000000000000" pitchFamily="18" charset="-122"/>
              </a:rPr>
              <a:t>NOSSDAV</a:t>
            </a:r>
            <a:r>
              <a:rPr kumimoji="1" lang="zh-CN" altLang="en-US" sz="2000" dirty="0" smtClean="0">
                <a:latin typeface="Adobe 楷体 Std R" panose="02020400000000000000" pitchFamily="18" charset="-122"/>
                <a:ea typeface="Adobe 楷体 Std R" panose="02020400000000000000" pitchFamily="18" charset="-122"/>
              </a:rPr>
              <a:t>，</a:t>
            </a:r>
            <a:r>
              <a:rPr kumimoji="1" lang="en-US" altLang="zh-CN" sz="2000" dirty="0" smtClean="0">
                <a:latin typeface="Adobe 楷体 Std R" panose="02020400000000000000" pitchFamily="18" charset="-122"/>
                <a:ea typeface="Adobe 楷体 Std R" panose="02020400000000000000" pitchFamily="18" charset="-122"/>
              </a:rPr>
              <a:t>GLOBECOM</a:t>
            </a:r>
            <a:r>
              <a:rPr kumimoji="1" lang="zh-CN" altLang="en-US" sz="2000" dirty="0" smtClean="0">
                <a:latin typeface="Adobe 楷体 Std R" panose="02020400000000000000" pitchFamily="18" charset="-122"/>
                <a:ea typeface="Adobe 楷体 Std R" panose="02020400000000000000" pitchFamily="18" charset="-122"/>
              </a:rPr>
              <a:t>，</a:t>
            </a:r>
            <a:r>
              <a:rPr kumimoji="1" lang="en-US" altLang="zh-CN" sz="2000" dirty="0" smtClean="0">
                <a:latin typeface="Adobe 楷体 Std R" panose="02020400000000000000" pitchFamily="18" charset="-122"/>
                <a:ea typeface="Adobe 楷体 Std R" panose="02020400000000000000" pitchFamily="18" charset="-122"/>
              </a:rPr>
              <a:t>ICC</a:t>
            </a:r>
            <a:r>
              <a:rPr kumimoji="1" lang="zh-CN" altLang="en-US" sz="2000" dirty="0" smtClean="0">
                <a:latin typeface="Adobe 楷体 Std R" panose="02020400000000000000" pitchFamily="18" charset="-122"/>
                <a:ea typeface="Adobe 楷体 Std R" panose="02020400000000000000" pitchFamily="18" charset="-122"/>
              </a:rPr>
              <a:t>，</a:t>
            </a:r>
            <a:r>
              <a:rPr kumimoji="1" lang="en-US" altLang="zh-CN" sz="2000" dirty="0" smtClean="0">
                <a:latin typeface="Adobe 楷体 Std R" panose="02020400000000000000" pitchFamily="18" charset="-122"/>
                <a:ea typeface="Adobe 楷体 Std R" panose="02020400000000000000" pitchFamily="18" charset="-122"/>
              </a:rPr>
              <a:t>etc</a:t>
            </a:r>
          </a:p>
          <a:p>
            <a:pPr lvl="1">
              <a:buClr>
                <a:srgbClr val="C00000"/>
              </a:buClr>
            </a:pPr>
            <a:r>
              <a:rPr kumimoji="1" lang="en-US" altLang="zh-CN" sz="2000" dirty="0" smtClean="0">
                <a:latin typeface="Adobe 楷体 Std R" panose="02020400000000000000" pitchFamily="18" charset="-122"/>
                <a:ea typeface="Adobe 楷体 Std R" panose="02020400000000000000" pitchFamily="18" charset="-122"/>
              </a:rPr>
              <a:t>Top Journal 1-2</a:t>
            </a:r>
            <a:r>
              <a:rPr kumimoji="1" lang="zh-CN" altLang="en-US" sz="2000" dirty="0" smtClean="0">
                <a:latin typeface="Adobe 楷体 Std R" panose="02020400000000000000" pitchFamily="18" charset="-122"/>
                <a:ea typeface="Adobe 楷体 Std R" panose="02020400000000000000" pitchFamily="18" charset="-122"/>
              </a:rPr>
              <a:t>篇</a:t>
            </a:r>
            <a:endParaRPr kumimoji="1" lang="en-US" altLang="zh-CN" sz="2000" dirty="0" smtClean="0">
              <a:latin typeface="Adobe 楷体 Std R" panose="02020400000000000000" pitchFamily="18" charset="-122"/>
              <a:ea typeface="Adobe 楷体 Std R" panose="02020400000000000000" pitchFamily="18" charset="-122"/>
            </a:endParaRPr>
          </a:p>
          <a:p>
            <a:pPr lvl="2">
              <a:buClr>
                <a:srgbClr val="C00000"/>
              </a:buClr>
            </a:pPr>
            <a:r>
              <a:rPr kumimoji="1" lang="en-US" altLang="zh-CN" sz="2000" dirty="0" smtClean="0">
                <a:latin typeface="Adobe 楷体 Std R" panose="02020400000000000000" pitchFamily="18" charset="-122"/>
                <a:ea typeface="Adobe 楷体 Std R" panose="02020400000000000000" pitchFamily="18" charset="-122"/>
              </a:rPr>
              <a:t>TON</a:t>
            </a:r>
            <a:r>
              <a:rPr kumimoji="1" lang="zh-CN" altLang="en-US" sz="2000" dirty="0" smtClean="0">
                <a:latin typeface="Adobe 楷体 Std R" panose="02020400000000000000" pitchFamily="18" charset="-122"/>
                <a:ea typeface="Adobe 楷体 Std R" panose="02020400000000000000" pitchFamily="18" charset="-122"/>
              </a:rPr>
              <a:t>， </a:t>
            </a:r>
            <a:r>
              <a:rPr kumimoji="1" lang="en-US" altLang="zh-CN" sz="2000" dirty="0" smtClean="0">
                <a:latin typeface="Adobe 楷体 Std R" panose="02020400000000000000" pitchFamily="18" charset="-122"/>
                <a:ea typeface="Adobe 楷体 Std R" panose="02020400000000000000" pitchFamily="18" charset="-122"/>
              </a:rPr>
              <a:t>TMM</a:t>
            </a:r>
            <a:r>
              <a:rPr kumimoji="1" lang="zh-CN" altLang="en-US" sz="2000" dirty="0" smtClean="0">
                <a:latin typeface="Adobe 楷体 Std R" panose="02020400000000000000" pitchFamily="18" charset="-122"/>
                <a:ea typeface="Adobe 楷体 Std R" panose="02020400000000000000" pitchFamily="18" charset="-122"/>
              </a:rPr>
              <a:t>， </a:t>
            </a:r>
            <a:r>
              <a:rPr kumimoji="1" lang="en-US" altLang="zh-CN" sz="2000" dirty="0" smtClean="0">
                <a:latin typeface="Adobe 楷体 Std R" panose="02020400000000000000" pitchFamily="18" charset="-122"/>
                <a:ea typeface="Adobe 楷体 Std R" panose="02020400000000000000" pitchFamily="18" charset="-122"/>
              </a:rPr>
              <a:t>TCSVT</a:t>
            </a:r>
            <a:r>
              <a:rPr kumimoji="1" lang="zh-CN" altLang="en-US" sz="2000" dirty="0" smtClean="0">
                <a:latin typeface="Adobe 楷体 Std R" panose="02020400000000000000" pitchFamily="18" charset="-122"/>
                <a:ea typeface="Adobe 楷体 Std R" panose="02020400000000000000" pitchFamily="18" charset="-122"/>
              </a:rPr>
              <a:t>，</a:t>
            </a:r>
            <a:r>
              <a:rPr kumimoji="1" lang="en-US" altLang="zh-CN" sz="2000" dirty="0" smtClean="0">
                <a:latin typeface="Adobe 楷体 Std R" panose="02020400000000000000" pitchFamily="18" charset="-122"/>
                <a:ea typeface="Adobe 楷体 Std R" panose="02020400000000000000" pitchFamily="18" charset="-122"/>
              </a:rPr>
              <a:t>TOMCCAP</a:t>
            </a:r>
            <a:r>
              <a:rPr kumimoji="1" lang="zh-CN" altLang="en-US" sz="2000" dirty="0" smtClean="0">
                <a:latin typeface="Adobe 楷体 Std R" panose="02020400000000000000" pitchFamily="18" charset="-122"/>
                <a:ea typeface="Adobe 楷体 Std R" panose="02020400000000000000" pitchFamily="18" charset="-122"/>
              </a:rPr>
              <a:t>，</a:t>
            </a:r>
            <a:r>
              <a:rPr kumimoji="1" lang="en-US" altLang="zh-CN" sz="2000" dirty="0" smtClean="0">
                <a:latin typeface="Adobe 楷体 Std R" panose="02020400000000000000" pitchFamily="18" charset="-122"/>
                <a:ea typeface="Adobe 楷体 Std R" panose="02020400000000000000" pitchFamily="18" charset="-122"/>
              </a:rPr>
              <a:t>etc</a:t>
            </a:r>
          </a:p>
        </p:txBody>
      </p:sp>
    </p:spTree>
    <p:extLst>
      <p:ext uri="{BB962C8B-B14F-4D97-AF65-F5344CB8AC3E}">
        <p14:creationId xmlns:p14="http://schemas.microsoft.com/office/powerpoint/2010/main" val="19411165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03350" y="238126"/>
            <a:ext cx="3854450" cy="1325563"/>
          </a:xfrm>
        </p:spPr>
        <p:txBody>
          <a:bodyPr>
            <a:normAutofit/>
          </a:bodyPr>
          <a:lstStyle/>
          <a:p>
            <a:r>
              <a:rPr kumimoji="1" lang="zh-CN" altLang="en-US" sz="4400" dirty="0" smtClean="0">
                <a:latin typeface="Adobe 楷体 Std R" panose="02020400000000000000" pitchFamily="18" charset="-122"/>
                <a:ea typeface="Adobe 楷体 Std R" panose="02020400000000000000" pitchFamily="18" charset="-122"/>
              </a:rPr>
              <a:t>内容提要</a:t>
            </a:r>
            <a:endParaRPr kumimoji="1" lang="zh-CN" altLang="en-US" sz="44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p:txBody>
          <a:bodyPr>
            <a:normAutofit/>
          </a:bodyPr>
          <a:lstStyle/>
          <a:p>
            <a:pPr>
              <a:buClr>
                <a:srgbClr val="C00000"/>
              </a:buClr>
            </a:pPr>
            <a:r>
              <a:rPr kumimoji="1" lang="zh-CN" altLang="en-US" sz="3200" dirty="0" smtClean="0">
                <a:solidFill>
                  <a:schemeClr val="bg1">
                    <a:lumMod val="75000"/>
                  </a:schemeClr>
                </a:solidFill>
                <a:latin typeface="Adobe 楷体 Std R" panose="02020400000000000000" pitchFamily="18" charset="-122"/>
                <a:ea typeface="Adobe 楷体 Std R" panose="02020400000000000000" pitchFamily="18" charset="-122"/>
              </a:rPr>
              <a:t>选题背景和意义</a:t>
            </a:r>
            <a:endParaRPr kumimoji="1" lang="en-US" altLang="zh-CN" sz="3200" dirty="0" smtClean="0">
              <a:solidFill>
                <a:schemeClr val="bg1">
                  <a:lumMod val="75000"/>
                </a:schemeClr>
              </a:solidFill>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solidFill>
                  <a:schemeClr val="bg1">
                    <a:lumMod val="75000"/>
                  </a:schemeClr>
                </a:solidFill>
                <a:latin typeface="Adobe 楷体 Std R" panose="02020400000000000000" pitchFamily="18" charset="-122"/>
                <a:ea typeface="Adobe 楷体 Std R" panose="02020400000000000000" pitchFamily="18" charset="-122"/>
              </a:rPr>
              <a:t>国内外研究现状</a:t>
            </a:r>
            <a:endParaRPr kumimoji="1" lang="en-US" altLang="zh-CN" sz="3200" dirty="0" smtClean="0">
              <a:solidFill>
                <a:schemeClr val="bg1">
                  <a:lumMod val="75000"/>
                </a:schemeClr>
              </a:solidFill>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solidFill>
                  <a:schemeClr val="bg1">
                    <a:lumMod val="75000"/>
                  </a:schemeClr>
                </a:solidFill>
                <a:latin typeface="Adobe 楷体 Std R" panose="02020400000000000000" pitchFamily="18" charset="-122"/>
                <a:ea typeface="Adobe 楷体 Std R" panose="02020400000000000000" pitchFamily="18" charset="-122"/>
              </a:rPr>
              <a:t>拟研究内容与研究策略</a:t>
            </a:r>
            <a:endParaRPr kumimoji="1" lang="en-US" altLang="zh-CN" sz="3200" dirty="0" smtClean="0">
              <a:solidFill>
                <a:schemeClr val="bg1">
                  <a:lumMod val="75000"/>
                </a:schemeClr>
              </a:solidFill>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solidFill>
                  <a:schemeClr val="bg1">
                    <a:lumMod val="75000"/>
                  </a:schemeClr>
                </a:solidFill>
                <a:latin typeface="Adobe 楷体 Std R" panose="02020400000000000000" pitchFamily="18" charset="-122"/>
                <a:ea typeface="Adobe 楷体 Std R" panose="02020400000000000000" pitchFamily="18" charset="-122"/>
              </a:rPr>
              <a:t>研究特色</a:t>
            </a:r>
            <a:endParaRPr kumimoji="1" lang="en-US" altLang="zh-CN" sz="3200" dirty="0" smtClean="0">
              <a:solidFill>
                <a:schemeClr val="bg1">
                  <a:lumMod val="75000"/>
                </a:schemeClr>
              </a:solidFill>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latin typeface="Adobe 楷体 Std R" panose="02020400000000000000" pitchFamily="18" charset="-122"/>
                <a:ea typeface="Adobe 楷体 Std R" panose="02020400000000000000" pitchFamily="18" charset="-122"/>
              </a:rPr>
              <a:t>论文发表与承担课题</a:t>
            </a:r>
            <a:endParaRPr kumimoji="1" lang="en-US" altLang="zh-CN" sz="3200" dirty="0" smtClean="0">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solidFill>
                  <a:schemeClr val="bg1">
                    <a:lumMod val="75000"/>
                  </a:schemeClr>
                </a:solidFill>
                <a:latin typeface="Adobe 楷体 Std R" panose="02020400000000000000" pitchFamily="18" charset="-122"/>
                <a:ea typeface="Adobe 楷体 Std R" panose="02020400000000000000" pitchFamily="18" charset="-122"/>
              </a:rPr>
              <a:t>研究计划</a:t>
            </a:r>
            <a:endParaRPr kumimoji="1" lang="zh-CN" altLang="en-US" sz="3200" dirty="0">
              <a:solidFill>
                <a:schemeClr val="bg1">
                  <a:lumMod val="75000"/>
                </a:schemeClr>
              </a:solidFill>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15855537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kumimoji="1" lang="zh-CN" altLang="en-US" dirty="0" smtClean="0">
                <a:latin typeface="Adobe 楷体 Std R" panose="02020400000000000000" pitchFamily="18" charset="-122"/>
                <a:ea typeface="Adobe 楷体 Std R" panose="02020400000000000000" pitchFamily="18" charset="-122"/>
              </a:rPr>
              <a:t>论文发表与课题承担</a:t>
            </a:r>
            <a:endParaRPr kumimoji="1" lang="zh-CN" altLang="en-US"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p:txBody>
          <a:bodyPr>
            <a:normAutofit/>
          </a:bodyPr>
          <a:lstStyle/>
          <a:p>
            <a:pPr>
              <a:buClr>
                <a:srgbClr val="C00000"/>
              </a:buClr>
            </a:pPr>
            <a:r>
              <a:rPr kumimoji="1" lang="zh-CN" altLang="en-US" sz="2400" dirty="0" smtClean="0">
                <a:latin typeface="Adobe 楷体 Std R" panose="02020400000000000000" pitchFamily="18" charset="-122"/>
                <a:ea typeface="Adobe 楷体 Std R" panose="02020400000000000000" pitchFamily="18" charset="-122"/>
              </a:rPr>
              <a:t>论文发表</a:t>
            </a:r>
            <a:endParaRPr kumimoji="1" lang="en-US" altLang="zh-CN" sz="2400" dirty="0" smtClean="0">
              <a:latin typeface="Adobe 楷体 Std R" panose="02020400000000000000" pitchFamily="18" charset="-122"/>
              <a:ea typeface="Adobe 楷体 Std R" panose="02020400000000000000" pitchFamily="18" charset="-122"/>
            </a:endParaRPr>
          </a:p>
          <a:p>
            <a:pPr lvl="1">
              <a:buClr>
                <a:srgbClr val="C00000"/>
              </a:buClr>
            </a:pPr>
            <a:r>
              <a:rPr lang="en-US" altLang="zh-CN" sz="2000" dirty="0" err="1" smtClean="0">
                <a:latin typeface="Adobe 楷体 Std R" panose="02020400000000000000" pitchFamily="18" charset="-122"/>
                <a:ea typeface="Adobe 楷体 Std R" panose="02020400000000000000" pitchFamily="18" charset="-122"/>
              </a:rPr>
              <a:t>Wen</a:t>
            </a:r>
            <a:r>
              <a:rPr lang="en-US" altLang="zh-CN" sz="2000" dirty="0" smtClean="0">
                <a:latin typeface="Adobe 楷体 Std R" panose="02020400000000000000" pitchFamily="18" charset="-122"/>
                <a:ea typeface="Adobe 楷体 Std R" panose="02020400000000000000" pitchFamily="18" charset="-122"/>
              </a:rPr>
              <a:t> </a:t>
            </a:r>
            <a:r>
              <a:rPr lang="en-US" altLang="zh-CN" sz="2000" dirty="0" err="1" smtClean="0">
                <a:latin typeface="Adobe 楷体 Std R" panose="02020400000000000000" pitchFamily="18" charset="-122"/>
                <a:ea typeface="Adobe 楷体 Std R" panose="02020400000000000000" pitchFamily="18" charset="-122"/>
              </a:rPr>
              <a:t>Hu</a:t>
            </a:r>
            <a:r>
              <a:rPr lang="zh-CN" altLang="en-US" sz="2000" dirty="0" smtClean="0">
                <a:latin typeface="Adobe 楷体 Std R" panose="02020400000000000000" pitchFamily="18" charset="-122"/>
                <a:ea typeface="Adobe 楷体 Std R" panose="02020400000000000000" pitchFamily="18" charset="-122"/>
              </a:rPr>
              <a:t>，</a:t>
            </a:r>
            <a:r>
              <a:rPr lang="en-US" altLang="zh-CN" sz="2000" dirty="0" err="1" smtClean="0">
                <a:latin typeface="Adobe 楷体 Std R" panose="02020400000000000000" pitchFamily="18" charset="-122"/>
                <a:ea typeface="Adobe 楷体 Std R" panose="02020400000000000000" pitchFamily="18" charset="-122"/>
              </a:rPr>
              <a:t>Zhi</a:t>
            </a:r>
            <a:r>
              <a:rPr lang="en-US" altLang="zh-CN" sz="2000" dirty="0" smtClean="0">
                <a:latin typeface="Adobe 楷体 Std R" panose="02020400000000000000" pitchFamily="18" charset="-122"/>
                <a:ea typeface="Adobe 楷体 Std R" panose="02020400000000000000" pitchFamily="18" charset="-122"/>
              </a:rPr>
              <a:t> Wang,  </a:t>
            </a:r>
            <a:r>
              <a:rPr lang="en-US" altLang="zh-CN" sz="2000" dirty="0" err="1" smtClean="0">
                <a:latin typeface="Adobe 楷体 Std R" panose="02020400000000000000" pitchFamily="18" charset="-122"/>
                <a:ea typeface="Adobe 楷体 Std R" panose="02020400000000000000" pitchFamily="18" charset="-122"/>
              </a:rPr>
              <a:t>Lifeng</a:t>
            </a:r>
            <a:r>
              <a:rPr lang="en-US" altLang="zh-CN" sz="2000" dirty="0" smtClean="0">
                <a:latin typeface="Adobe 楷体 Std R" panose="02020400000000000000" pitchFamily="18" charset="-122"/>
                <a:ea typeface="Adobe 楷体 Std R" panose="02020400000000000000" pitchFamily="18" charset="-122"/>
              </a:rPr>
              <a:t> Sun. “</a:t>
            </a:r>
            <a:r>
              <a:rPr lang="en-US" altLang="zh-CN" sz="2000" dirty="0" err="1" smtClean="0">
                <a:latin typeface="Adobe 楷体 Std R" panose="02020400000000000000" pitchFamily="18" charset="-122"/>
                <a:ea typeface="Adobe 楷体 Std R" panose="02020400000000000000" pitchFamily="18" charset="-122"/>
              </a:rPr>
              <a:t>Guyot</a:t>
            </a:r>
            <a:r>
              <a:rPr lang="en-US" altLang="zh-CN" sz="2000" dirty="0" smtClean="0">
                <a:latin typeface="Adobe 楷体 Std R" panose="02020400000000000000" pitchFamily="18" charset="-122"/>
                <a:ea typeface="Adobe 楷体 Std R" panose="02020400000000000000" pitchFamily="18" charset="-122"/>
              </a:rPr>
              <a:t>: a Hybrid Framework for RTT Prediction”, </a:t>
            </a:r>
            <a:r>
              <a:rPr lang="en-US" altLang="zh-CN" sz="2000" b="1" dirty="0" smtClean="0">
                <a:latin typeface="Adobe 楷体 Std R" panose="02020400000000000000" pitchFamily="18" charset="-122"/>
                <a:ea typeface="Adobe 楷体 Std R" panose="02020400000000000000" pitchFamily="18" charset="-122"/>
              </a:rPr>
              <a:t>Submitted</a:t>
            </a:r>
            <a:r>
              <a:rPr lang="en-US" altLang="zh-CN" sz="2000" dirty="0" smtClean="0">
                <a:latin typeface="Adobe 楷体 Std R" panose="02020400000000000000" pitchFamily="18" charset="-122"/>
                <a:ea typeface="Adobe 楷体 Std R" panose="02020400000000000000" pitchFamily="18" charset="-122"/>
              </a:rPr>
              <a:t> to ICC’15</a:t>
            </a:r>
          </a:p>
          <a:p>
            <a:pPr lvl="1">
              <a:buClr>
                <a:srgbClr val="C00000"/>
              </a:buClr>
            </a:pPr>
            <a:r>
              <a:rPr kumimoji="1" lang="en-US" altLang="zh-CN" sz="2000" dirty="0" err="1" smtClean="0">
                <a:latin typeface="Adobe 楷体 Std R" panose="02020400000000000000" pitchFamily="18" charset="-122"/>
                <a:ea typeface="Adobe 楷体 Std R" panose="02020400000000000000" pitchFamily="18" charset="-122"/>
              </a:rPr>
              <a:t>Wen</a:t>
            </a:r>
            <a:r>
              <a:rPr kumimoji="1" lang="en-US" altLang="zh-CN" sz="2000" dirty="0" smtClean="0">
                <a:latin typeface="Adobe 楷体 Std R" panose="02020400000000000000" pitchFamily="18" charset="-122"/>
                <a:ea typeface="Adobe 楷体 Std R" panose="02020400000000000000" pitchFamily="18" charset="-122"/>
              </a:rPr>
              <a:t> </a:t>
            </a:r>
            <a:r>
              <a:rPr kumimoji="1" lang="en-US" altLang="zh-CN" sz="2000" dirty="0" err="1" smtClean="0">
                <a:latin typeface="Adobe 楷体 Std R" panose="02020400000000000000" pitchFamily="18" charset="-122"/>
                <a:ea typeface="Adobe 楷体 Std R" panose="02020400000000000000" pitchFamily="18" charset="-122"/>
              </a:rPr>
              <a:t>Hu</a:t>
            </a:r>
            <a:r>
              <a:rPr kumimoji="1" lang="en-US" altLang="zh-CN" sz="2000" dirty="0" smtClean="0">
                <a:latin typeface="Adobe 楷体 Std R" panose="02020400000000000000" pitchFamily="18" charset="-122"/>
                <a:ea typeface="Adobe 楷体 Std R" panose="02020400000000000000" pitchFamily="18" charset="-122"/>
              </a:rPr>
              <a:t>, </a:t>
            </a:r>
            <a:r>
              <a:rPr kumimoji="1" lang="en-US" altLang="zh-CN" sz="2000" dirty="0" err="1" smtClean="0">
                <a:latin typeface="Adobe 楷体 Std R" panose="02020400000000000000" pitchFamily="18" charset="-122"/>
                <a:ea typeface="Adobe 楷体 Std R" panose="02020400000000000000" pitchFamily="18" charset="-122"/>
              </a:rPr>
              <a:t>Zhi</a:t>
            </a:r>
            <a:r>
              <a:rPr kumimoji="1" lang="en-US" altLang="zh-CN" sz="2000" dirty="0" smtClean="0">
                <a:latin typeface="Adobe 楷体 Std R" panose="02020400000000000000" pitchFamily="18" charset="-122"/>
                <a:ea typeface="Adobe 楷体 Std R" panose="02020400000000000000" pitchFamily="18" charset="-122"/>
              </a:rPr>
              <a:t> Wang, </a:t>
            </a:r>
            <a:r>
              <a:rPr kumimoji="1" lang="en-US" altLang="zh-CN" sz="2000" dirty="0" err="1" smtClean="0">
                <a:latin typeface="Adobe 楷体 Std R" panose="02020400000000000000" pitchFamily="18" charset="-122"/>
                <a:ea typeface="Adobe 楷体 Std R" panose="02020400000000000000" pitchFamily="18" charset="-122"/>
              </a:rPr>
              <a:t>Lifeng</a:t>
            </a:r>
            <a:r>
              <a:rPr kumimoji="1" lang="en-US" altLang="zh-CN" sz="2000" dirty="0" smtClean="0">
                <a:latin typeface="Adobe 楷体 Std R" panose="02020400000000000000" pitchFamily="18" charset="-122"/>
                <a:ea typeface="Adobe 楷体 Std R" panose="02020400000000000000" pitchFamily="18" charset="-122"/>
              </a:rPr>
              <a:t> Sun. “Path-</a:t>
            </a:r>
            <a:r>
              <a:rPr kumimoji="1" lang="en-US" altLang="zh-CN" sz="2000" dirty="0" err="1" smtClean="0">
                <a:latin typeface="Adobe 楷体 Std R" panose="02020400000000000000" pitchFamily="18" charset="-122"/>
                <a:ea typeface="Adobe 楷体 Std R" panose="02020400000000000000" pitchFamily="18" charset="-122"/>
              </a:rPr>
              <a:t>Awared</a:t>
            </a:r>
            <a:r>
              <a:rPr kumimoji="1" lang="en-US" altLang="zh-CN" sz="2000" dirty="0" smtClean="0">
                <a:latin typeface="Adobe 楷体 Std R" panose="02020400000000000000" pitchFamily="18" charset="-122"/>
                <a:ea typeface="Adobe 楷体 Std R" panose="02020400000000000000" pitchFamily="18" charset="-122"/>
              </a:rPr>
              <a:t> Content Distribution with Web Browser”, </a:t>
            </a:r>
            <a:r>
              <a:rPr kumimoji="1" lang="en-US" altLang="zh-CN" sz="2000" b="1" dirty="0" smtClean="0">
                <a:latin typeface="Adobe 楷体 Std R" panose="02020400000000000000" pitchFamily="18" charset="-122"/>
                <a:ea typeface="Adobe 楷体 Std R" panose="02020400000000000000" pitchFamily="18" charset="-122"/>
              </a:rPr>
              <a:t>Submitted</a:t>
            </a:r>
            <a:r>
              <a:rPr kumimoji="1" lang="en-US" altLang="zh-CN" sz="2000" dirty="0" smtClean="0">
                <a:latin typeface="Adobe 楷体 Std R" panose="02020400000000000000" pitchFamily="18" charset="-122"/>
                <a:ea typeface="Adobe 楷体 Std R" panose="02020400000000000000" pitchFamily="18" charset="-122"/>
              </a:rPr>
              <a:t> to TCSVT</a:t>
            </a:r>
          </a:p>
          <a:p>
            <a:pPr>
              <a:buClr>
                <a:srgbClr val="C00000"/>
              </a:buClr>
            </a:pPr>
            <a:r>
              <a:rPr kumimoji="1" lang="zh-CN" altLang="en-US" sz="2400" dirty="0" smtClean="0">
                <a:latin typeface="Adobe 楷体 Std R" panose="02020400000000000000" pitchFamily="18" charset="-122"/>
                <a:ea typeface="Adobe 楷体 Std R" panose="02020400000000000000" pitchFamily="18" charset="-122"/>
              </a:rPr>
              <a:t>课题承担</a:t>
            </a:r>
            <a:endParaRPr kumimoji="1" lang="en-US" altLang="zh-CN" sz="2400" dirty="0" smtClean="0">
              <a:latin typeface="Adobe 楷体 Std R" panose="02020400000000000000" pitchFamily="18" charset="-122"/>
              <a:ea typeface="Adobe 楷体 Std R" panose="02020400000000000000" pitchFamily="18" charset="-122"/>
            </a:endParaRPr>
          </a:p>
          <a:p>
            <a:pPr lvl="1">
              <a:buClr>
                <a:srgbClr val="C00000"/>
              </a:buClr>
            </a:pPr>
            <a:r>
              <a:rPr kumimoji="1" lang="zh-CN" altLang="en-US" sz="2400" dirty="0">
                <a:latin typeface="Adobe 楷体 Std R" panose="02020400000000000000" pitchFamily="18" charset="-122"/>
                <a:ea typeface="Adobe 楷体 Std R" panose="02020400000000000000" pitchFamily="18" charset="-122"/>
              </a:rPr>
              <a:t>国家自然</a:t>
            </a:r>
            <a:r>
              <a:rPr kumimoji="1" lang="zh-CN" altLang="en-US" sz="2400" dirty="0" smtClean="0">
                <a:latin typeface="Adobe 楷体 Std R" panose="02020400000000000000" pitchFamily="18" charset="-122"/>
                <a:ea typeface="Adobe 楷体 Std R" panose="02020400000000000000" pitchFamily="18" charset="-122"/>
              </a:rPr>
              <a:t>基金 </a:t>
            </a:r>
            <a:r>
              <a:rPr kumimoji="1" lang="en-US" altLang="zh-CN" sz="2400" dirty="0" smtClean="0">
                <a:latin typeface="Adobe 楷体 Std R" panose="02020400000000000000" pitchFamily="18" charset="-122"/>
                <a:ea typeface="Adobe 楷体 Std R" panose="02020400000000000000" pitchFamily="18" charset="-122"/>
              </a:rPr>
              <a:t>- </a:t>
            </a:r>
            <a:r>
              <a:rPr kumimoji="1" lang="zh-CN" altLang="en-US" sz="2400" dirty="0" smtClean="0">
                <a:latin typeface="Adobe 楷体 Std R" panose="02020400000000000000" pitchFamily="18" charset="-122"/>
                <a:ea typeface="Adobe 楷体 Std R" panose="02020400000000000000" pitchFamily="18" charset="-122"/>
              </a:rPr>
              <a:t>多</a:t>
            </a:r>
            <a:r>
              <a:rPr kumimoji="1" lang="en-US" altLang="zh-CN" sz="2400" dirty="0" smtClean="0">
                <a:latin typeface="Adobe 楷体 Std R" panose="02020400000000000000" pitchFamily="18" charset="-122"/>
                <a:ea typeface="Adobe 楷体 Std R" panose="02020400000000000000" pitchFamily="18" charset="-122"/>
              </a:rPr>
              <a:t>CDN</a:t>
            </a:r>
            <a:r>
              <a:rPr kumimoji="1" lang="zh-CN" altLang="en-US" sz="2400" dirty="0" smtClean="0">
                <a:latin typeface="Adobe 楷体 Std R" panose="02020400000000000000" pitchFamily="18" charset="-122"/>
                <a:ea typeface="Adobe 楷体 Std R" panose="02020400000000000000" pitchFamily="18" charset="-122"/>
              </a:rPr>
              <a:t>自适应流媒体分发的用户体验与网络资源联合优化研究</a:t>
            </a:r>
            <a:endParaRPr kumimoji="1" lang="en-US" altLang="zh-CN" sz="2400" dirty="0" smtClean="0">
              <a:latin typeface="Adobe 楷体 Std R" panose="02020400000000000000" pitchFamily="18" charset="-122"/>
              <a:ea typeface="Adobe 楷体 Std R" panose="02020400000000000000" pitchFamily="18" charset="-122"/>
            </a:endParaRPr>
          </a:p>
          <a:p>
            <a:pPr lvl="1">
              <a:buClr>
                <a:srgbClr val="C00000"/>
              </a:buClr>
            </a:pPr>
            <a:r>
              <a:rPr kumimoji="1" lang="zh-CN" altLang="en-US" sz="2400" dirty="0" smtClean="0">
                <a:latin typeface="Adobe 楷体 Std R" panose="02020400000000000000" pitchFamily="18" charset="-122"/>
                <a:ea typeface="Adobe 楷体 Std R" panose="02020400000000000000" pitchFamily="18" charset="-122"/>
              </a:rPr>
              <a:t>清华 </a:t>
            </a:r>
            <a:r>
              <a:rPr kumimoji="1" lang="en-US" altLang="zh-CN" sz="2400" dirty="0" smtClean="0">
                <a:latin typeface="Adobe 楷体 Std R" panose="02020400000000000000" pitchFamily="18" charset="-122"/>
                <a:ea typeface="Adobe 楷体 Std R" panose="02020400000000000000" pitchFamily="18" charset="-122"/>
              </a:rPr>
              <a:t>- </a:t>
            </a:r>
            <a:r>
              <a:rPr kumimoji="1" lang="zh-CN" altLang="en-US" sz="2400" dirty="0" smtClean="0">
                <a:latin typeface="Adobe 楷体 Std R" panose="02020400000000000000" pitchFamily="18" charset="-122"/>
                <a:ea typeface="Adobe 楷体 Std R" panose="02020400000000000000" pitchFamily="18" charset="-122"/>
              </a:rPr>
              <a:t>腾讯联合实验室</a:t>
            </a:r>
            <a:r>
              <a:rPr kumimoji="1" lang="zh-CN" altLang="en-US" sz="2400" dirty="0">
                <a:latin typeface="Adobe 楷体 Std R" panose="02020400000000000000" pitchFamily="18" charset="-122"/>
                <a:ea typeface="Adobe 楷体 Std R" panose="02020400000000000000" pitchFamily="18" charset="-122"/>
              </a:rPr>
              <a:t>项目</a:t>
            </a:r>
            <a:r>
              <a:rPr kumimoji="1" lang="zh-CN" altLang="en-US" sz="2400" dirty="0" smtClean="0">
                <a:latin typeface="Adobe 楷体 Std R" panose="02020400000000000000" pitchFamily="18" charset="-122"/>
                <a:ea typeface="Adobe 楷体 Std R" panose="02020400000000000000" pitchFamily="18" charset="-122"/>
              </a:rPr>
              <a:t> </a:t>
            </a:r>
            <a:r>
              <a:rPr kumimoji="1" lang="en-US" altLang="zh-CN" sz="2400" dirty="0" smtClean="0">
                <a:latin typeface="Adobe 楷体 Std R" panose="02020400000000000000" pitchFamily="18" charset="-122"/>
                <a:ea typeface="Adobe 楷体 Std R" panose="02020400000000000000" pitchFamily="18" charset="-122"/>
              </a:rPr>
              <a:t>- </a:t>
            </a:r>
            <a:r>
              <a:rPr kumimoji="1" lang="zh-CN" altLang="en-US" sz="2400" dirty="0" smtClean="0">
                <a:latin typeface="Adobe 楷体 Std R" panose="02020400000000000000" pitchFamily="18" charset="-122"/>
                <a:ea typeface="Adobe 楷体 Std R" panose="02020400000000000000" pitchFamily="18" charset="-122"/>
              </a:rPr>
              <a:t>基于</a:t>
            </a:r>
            <a:r>
              <a:rPr kumimoji="1" lang="en-US" altLang="zh-CN" sz="2400" dirty="0" err="1">
                <a:latin typeface="Adobe 楷体 Std R" panose="02020400000000000000" pitchFamily="18" charset="-122"/>
                <a:ea typeface="Adobe 楷体 Std R" panose="02020400000000000000" pitchFamily="18" charset="-122"/>
              </a:rPr>
              <a:t>WebRTC</a:t>
            </a:r>
            <a:r>
              <a:rPr kumimoji="1" lang="zh-CN" altLang="en-US" sz="2400" dirty="0">
                <a:latin typeface="Adobe 楷体 Std R" panose="02020400000000000000" pitchFamily="18" charset="-122"/>
                <a:ea typeface="Adobe 楷体 Std R" panose="02020400000000000000" pitchFamily="18" charset="-122"/>
              </a:rPr>
              <a:t>的边缘内容分发</a:t>
            </a:r>
            <a:r>
              <a:rPr kumimoji="1" lang="zh-CN" altLang="en-US" sz="2400" dirty="0" smtClean="0">
                <a:latin typeface="Adobe 楷体 Std R" panose="02020400000000000000" pitchFamily="18" charset="-122"/>
                <a:ea typeface="Adobe 楷体 Std R" panose="02020400000000000000" pitchFamily="18" charset="-122"/>
              </a:rPr>
              <a:t>策略</a:t>
            </a:r>
            <a:endParaRPr kumimoji="1" lang="zh-CN" altLang="en-US" sz="2400" dirty="0">
              <a:latin typeface="Adobe 楷体 Std R" panose="02020400000000000000" pitchFamily="18" charset="-122"/>
              <a:ea typeface="Adobe 楷体 Std R" panose="02020400000000000000" pitchFamily="18" charset="-122"/>
            </a:endParaRPr>
          </a:p>
          <a:p>
            <a:pPr lvl="1"/>
            <a:endParaRPr kumimoji="1" lang="en-US" altLang="zh-CN" dirty="0" smtClean="0"/>
          </a:p>
        </p:txBody>
      </p:sp>
    </p:spTree>
    <p:extLst>
      <p:ext uri="{BB962C8B-B14F-4D97-AF65-F5344CB8AC3E}">
        <p14:creationId xmlns:p14="http://schemas.microsoft.com/office/powerpoint/2010/main" val="194111653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17650" y="196852"/>
            <a:ext cx="4210050" cy="1325563"/>
          </a:xfrm>
        </p:spPr>
        <p:txBody>
          <a:bodyPr>
            <a:normAutofit/>
          </a:bodyPr>
          <a:lstStyle/>
          <a:p>
            <a:r>
              <a:rPr kumimoji="1" lang="zh-CN" altLang="en-US" sz="4400" dirty="0" smtClean="0">
                <a:latin typeface="Adobe 楷体 Std R" panose="02020400000000000000" pitchFamily="18" charset="-122"/>
                <a:ea typeface="Adobe 楷体 Std R" panose="02020400000000000000" pitchFamily="18" charset="-122"/>
              </a:rPr>
              <a:t>内容提要</a:t>
            </a:r>
            <a:endParaRPr kumimoji="1" lang="zh-CN" altLang="en-US" sz="44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p:txBody>
          <a:bodyPr>
            <a:normAutofit/>
          </a:bodyPr>
          <a:lstStyle/>
          <a:p>
            <a:pPr>
              <a:buClr>
                <a:srgbClr val="C00000"/>
              </a:buClr>
            </a:pPr>
            <a:r>
              <a:rPr kumimoji="1" lang="zh-CN" altLang="en-US" sz="3200" dirty="0" smtClean="0">
                <a:solidFill>
                  <a:schemeClr val="bg1">
                    <a:lumMod val="75000"/>
                  </a:schemeClr>
                </a:solidFill>
                <a:latin typeface="Adobe 楷体 Std R" panose="02020400000000000000" pitchFamily="18" charset="-122"/>
                <a:ea typeface="Adobe 楷体 Std R" panose="02020400000000000000" pitchFamily="18" charset="-122"/>
              </a:rPr>
              <a:t>选题背景和意义</a:t>
            </a:r>
            <a:endParaRPr kumimoji="1" lang="en-US" altLang="zh-CN" sz="3200" dirty="0" smtClean="0">
              <a:solidFill>
                <a:schemeClr val="bg1">
                  <a:lumMod val="75000"/>
                </a:schemeClr>
              </a:solidFill>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solidFill>
                  <a:schemeClr val="bg1">
                    <a:lumMod val="75000"/>
                  </a:schemeClr>
                </a:solidFill>
                <a:latin typeface="Adobe 楷体 Std R" panose="02020400000000000000" pitchFamily="18" charset="-122"/>
                <a:ea typeface="Adobe 楷体 Std R" panose="02020400000000000000" pitchFamily="18" charset="-122"/>
              </a:rPr>
              <a:t>国内外研究现状</a:t>
            </a:r>
            <a:endParaRPr kumimoji="1" lang="en-US" altLang="zh-CN" sz="3200" dirty="0" smtClean="0">
              <a:solidFill>
                <a:schemeClr val="bg1">
                  <a:lumMod val="75000"/>
                </a:schemeClr>
              </a:solidFill>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solidFill>
                  <a:schemeClr val="bg1">
                    <a:lumMod val="75000"/>
                  </a:schemeClr>
                </a:solidFill>
                <a:latin typeface="Adobe 楷体 Std R" panose="02020400000000000000" pitchFamily="18" charset="-122"/>
                <a:ea typeface="Adobe 楷体 Std R" panose="02020400000000000000" pitchFamily="18" charset="-122"/>
              </a:rPr>
              <a:t>拟研究内容与研究策略</a:t>
            </a:r>
            <a:endParaRPr kumimoji="1" lang="en-US" altLang="zh-CN" sz="3200" dirty="0" smtClean="0">
              <a:solidFill>
                <a:schemeClr val="bg1">
                  <a:lumMod val="75000"/>
                </a:schemeClr>
              </a:solidFill>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solidFill>
                  <a:schemeClr val="bg1">
                    <a:lumMod val="75000"/>
                  </a:schemeClr>
                </a:solidFill>
                <a:latin typeface="Adobe 楷体 Std R" panose="02020400000000000000" pitchFamily="18" charset="-122"/>
                <a:ea typeface="Adobe 楷体 Std R" panose="02020400000000000000" pitchFamily="18" charset="-122"/>
              </a:rPr>
              <a:t>研究特色</a:t>
            </a:r>
            <a:endParaRPr kumimoji="1" lang="en-US" altLang="zh-CN" sz="3200" dirty="0" smtClean="0">
              <a:solidFill>
                <a:schemeClr val="bg1">
                  <a:lumMod val="75000"/>
                </a:schemeClr>
              </a:solidFill>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solidFill>
                  <a:schemeClr val="bg1">
                    <a:lumMod val="75000"/>
                  </a:schemeClr>
                </a:solidFill>
                <a:latin typeface="Adobe 楷体 Std R" panose="02020400000000000000" pitchFamily="18" charset="-122"/>
                <a:ea typeface="Adobe 楷体 Std R" panose="02020400000000000000" pitchFamily="18" charset="-122"/>
              </a:rPr>
              <a:t>论文发表与承担课题</a:t>
            </a:r>
            <a:endParaRPr kumimoji="1" lang="en-US" altLang="zh-CN" sz="3200" dirty="0" smtClean="0">
              <a:solidFill>
                <a:schemeClr val="bg1">
                  <a:lumMod val="75000"/>
                </a:schemeClr>
              </a:solidFill>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latin typeface="Adobe 楷体 Std R" panose="02020400000000000000" pitchFamily="18" charset="-122"/>
                <a:ea typeface="Adobe 楷体 Std R" panose="02020400000000000000" pitchFamily="18" charset="-122"/>
              </a:rPr>
              <a:t>研究计划</a:t>
            </a:r>
            <a:endParaRPr kumimoji="1" lang="zh-CN" altLang="en-US" sz="3200" dirty="0">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15855537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90650" y="387352"/>
            <a:ext cx="7886700" cy="1325563"/>
          </a:xfrm>
        </p:spPr>
        <p:txBody>
          <a:bodyPr>
            <a:normAutofit/>
          </a:bodyPr>
          <a:lstStyle/>
          <a:p>
            <a:r>
              <a:rPr kumimoji="1" lang="zh-CN" altLang="en-US" sz="3200" dirty="0" smtClean="0">
                <a:latin typeface="Adobe 楷体 Std R" panose="02020400000000000000" pitchFamily="18" charset="-122"/>
                <a:ea typeface="Adobe 楷体 Std R" panose="02020400000000000000" pitchFamily="18" charset="-122"/>
              </a:rPr>
              <a:t>研究计划和进度安排</a:t>
            </a:r>
            <a:endParaRPr kumimoji="1" lang="zh-CN" altLang="en-US" sz="3200" dirty="0">
              <a:latin typeface="Adobe 楷体 Std R" panose="02020400000000000000" pitchFamily="18" charset="-122"/>
              <a:ea typeface="Adobe 楷体 Std R" panose="02020400000000000000" pitchFamily="18" charset="-122"/>
            </a:endParaRPr>
          </a:p>
        </p:txBody>
      </p:sp>
      <p:sp>
        <p:nvSpPr>
          <p:cNvPr id="4" name="内容占位符 2"/>
          <p:cNvSpPr>
            <a:spLocks noGrp="1"/>
          </p:cNvSpPr>
          <p:nvPr>
            <p:ph idx="1"/>
          </p:nvPr>
        </p:nvSpPr>
        <p:spPr>
          <a:xfrm>
            <a:off x="450850" y="1728789"/>
            <a:ext cx="8318500" cy="4876800"/>
          </a:xfrm>
        </p:spPr>
        <p:txBody>
          <a:bodyPr>
            <a:normAutofit/>
          </a:bodyPr>
          <a:lstStyle/>
          <a:p>
            <a:pPr>
              <a:lnSpc>
                <a:spcPct val="150000"/>
              </a:lnSpc>
              <a:buClr>
                <a:srgbClr val="C00000"/>
              </a:buClr>
            </a:pPr>
            <a:r>
              <a:rPr kumimoji="1" lang="en-US" altLang="zh-CN" sz="2200" dirty="0" smtClean="0">
                <a:latin typeface="Adobe 楷体 Std R" panose="02020400000000000000" pitchFamily="18" charset="-122"/>
                <a:ea typeface="Adobe 楷体 Std R" panose="02020400000000000000" pitchFamily="18" charset="-122"/>
              </a:rPr>
              <a:t>2014.10-2015.5	</a:t>
            </a:r>
            <a:r>
              <a:rPr kumimoji="1" lang="zh-CN" altLang="en-US" sz="2200" dirty="0" smtClean="0">
                <a:latin typeface="Adobe 楷体 Std R" panose="02020400000000000000" pitchFamily="18" charset="-122"/>
                <a:ea typeface="Adobe 楷体 Std R" panose="02020400000000000000" pitchFamily="18" charset="-122"/>
              </a:rPr>
              <a:t>多</a:t>
            </a:r>
            <a:r>
              <a:rPr kumimoji="1" lang="en-US" altLang="zh-CN" sz="2200" dirty="0" smtClean="0">
                <a:latin typeface="Adobe 楷体 Std R" panose="02020400000000000000" pitchFamily="18" charset="-122"/>
                <a:ea typeface="Adobe 楷体 Std R" panose="02020400000000000000" pitchFamily="18" charset="-122"/>
              </a:rPr>
              <a:t>CDN</a:t>
            </a:r>
            <a:r>
              <a:rPr kumimoji="1" lang="zh-CN" altLang="en-US" sz="2200" dirty="0" smtClean="0">
                <a:latin typeface="Adobe 楷体 Std R" panose="02020400000000000000" pitchFamily="18" charset="-122"/>
                <a:ea typeface="Adobe 楷体 Std R" panose="02020400000000000000" pitchFamily="18" charset="-122"/>
              </a:rPr>
              <a:t>服务节点选择，</a:t>
            </a:r>
            <a:r>
              <a:rPr kumimoji="1" lang="en-US" altLang="zh-CN" sz="2200" dirty="0" smtClean="0">
                <a:latin typeface="Adobe 楷体 Std R" panose="02020400000000000000" pitchFamily="18" charset="-122"/>
                <a:ea typeface="Adobe 楷体 Std R" panose="02020400000000000000" pitchFamily="18" charset="-122"/>
              </a:rPr>
              <a:t>DASH</a:t>
            </a:r>
            <a:r>
              <a:rPr kumimoji="1" lang="zh-CN" altLang="en-US" sz="2200" dirty="0" smtClean="0">
                <a:latin typeface="Adobe 楷体 Std R" panose="02020400000000000000" pitchFamily="18" charset="-122"/>
                <a:ea typeface="Adobe 楷体 Std R" panose="02020400000000000000" pitchFamily="18" charset="-122"/>
              </a:rPr>
              <a:t>视频内容部署</a:t>
            </a:r>
            <a:endParaRPr kumimoji="1" lang="en-US" altLang="zh-CN" sz="2200" dirty="0" smtClean="0">
              <a:latin typeface="Adobe 楷体 Std R" panose="02020400000000000000" pitchFamily="18" charset="-122"/>
              <a:ea typeface="Adobe 楷体 Std R" panose="02020400000000000000" pitchFamily="18" charset="-122"/>
            </a:endParaRPr>
          </a:p>
          <a:p>
            <a:pPr>
              <a:lnSpc>
                <a:spcPct val="150000"/>
              </a:lnSpc>
              <a:buClr>
                <a:srgbClr val="C00000"/>
              </a:buClr>
            </a:pPr>
            <a:r>
              <a:rPr kumimoji="1" lang="en-US" altLang="zh-CN" sz="2200" dirty="0" smtClean="0">
                <a:latin typeface="Adobe 楷体 Std R" panose="02020400000000000000" pitchFamily="18" charset="-122"/>
                <a:ea typeface="Adobe 楷体 Std R" panose="02020400000000000000" pitchFamily="18" charset="-122"/>
              </a:rPr>
              <a:t>2015.6-2016.4	DASH</a:t>
            </a:r>
            <a:r>
              <a:rPr kumimoji="1" lang="zh-CN" altLang="en-US" sz="2200" dirty="0" smtClean="0">
                <a:latin typeface="Adobe 楷体 Std R" panose="02020400000000000000" pitchFamily="18" charset="-122"/>
                <a:ea typeface="Adobe 楷体 Std R" panose="02020400000000000000" pitchFamily="18" charset="-122"/>
              </a:rPr>
              <a:t>动态码率选择，</a:t>
            </a:r>
            <a:r>
              <a:rPr kumimoji="1" lang="en-US" altLang="zh-CN" sz="2200" dirty="0" smtClean="0">
                <a:latin typeface="Adobe 楷体 Std R" panose="02020400000000000000" pitchFamily="18" charset="-122"/>
                <a:ea typeface="Adobe 楷体 Std R" panose="02020400000000000000" pitchFamily="18" charset="-122"/>
              </a:rPr>
              <a:t>CDN</a:t>
            </a:r>
            <a:r>
              <a:rPr kumimoji="1" lang="zh-CN" altLang="en-US" sz="2200" dirty="0" smtClean="0">
                <a:latin typeface="Adobe 楷体 Std R" panose="02020400000000000000" pitchFamily="18" charset="-122"/>
                <a:ea typeface="Adobe 楷体 Std R" panose="02020400000000000000" pitchFamily="18" charset="-122"/>
              </a:rPr>
              <a:t>网络、计算资源联合优化</a:t>
            </a:r>
            <a:endParaRPr kumimoji="1" lang="en-US" altLang="zh-CN" sz="2200" dirty="0" smtClean="0">
              <a:latin typeface="Adobe 楷体 Std R" panose="02020400000000000000" pitchFamily="18" charset="-122"/>
              <a:ea typeface="Adobe 楷体 Std R" panose="02020400000000000000" pitchFamily="18" charset="-122"/>
            </a:endParaRPr>
          </a:p>
          <a:p>
            <a:pPr>
              <a:lnSpc>
                <a:spcPct val="150000"/>
              </a:lnSpc>
              <a:buClr>
                <a:srgbClr val="C00000"/>
              </a:buClr>
            </a:pPr>
            <a:r>
              <a:rPr kumimoji="1" lang="en-US" altLang="zh-CN" sz="2200" dirty="0" smtClean="0">
                <a:latin typeface="Adobe 楷体 Std R" panose="02020400000000000000" pitchFamily="18" charset="-122"/>
                <a:ea typeface="Adobe 楷体 Std R" panose="02020400000000000000" pitchFamily="18" charset="-122"/>
              </a:rPr>
              <a:t>2016.4-2016.9	</a:t>
            </a:r>
            <a:r>
              <a:rPr kumimoji="1" lang="zh-CN" altLang="en-US" sz="2200" dirty="0" smtClean="0">
                <a:latin typeface="Adobe 楷体 Std R" panose="02020400000000000000" pitchFamily="18" charset="-122"/>
                <a:ea typeface="Adobe 楷体 Std R" panose="02020400000000000000" pitchFamily="18" charset="-122"/>
              </a:rPr>
              <a:t>系统实现，性能评价，算法该进</a:t>
            </a:r>
            <a:endParaRPr kumimoji="1" lang="en-US" altLang="zh-CN" sz="2200" dirty="0" smtClean="0">
              <a:latin typeface="Adobe 楷体 Std R" panose="02020400000000000000" pitchFamily="18" charset="-122"/>
              <a:ea typeface="Adobe 楷体 Std R" panose="02020400000000000000" pitchFamily="18" charset="-122"/>
            </a:endParaRPr>
          </a:p>
          <a:p>
            <a:pPr>
              <a:lnSpc>
                <a:spcPct val="150000"/>
              </a:lnSpc>
              <a:buClr>
                <a:srgbClr val="C00000"/>
              </a:buClr>
            </a:pPr>
            <a:r>
              <a:rPr kumimoji="1" lang="en-US" altLang="zh-CN" sz="2200" dirty="0" smtClean="0">
                <a:latin typeface="Adobe 楷体 Std R" panose="02020400000000000000" pitchFamily="18" charset="-122"/>
                <a:ea typeface="Adobe 楷体 Std R" panose="02020400000000000000" pitchFamily="18" charset="-122"/>
              </a:rPr>
              <a:t>2016.10-2017.4	</a:t>
            </a:r>
            <a:r>
              <a:rPr kumimoji="1" lang="zh-CN" altLang="en-US" sz="2200" dirty="0" smtClean="0">
                <a:latin typeface="Adobe 楷体 Std R" panose="02020400000000000000" pitchFamily="18" charset="-122"/>
                <a:ea typeface="Adobe 楷体 Std R" panose="02020400000000000000" pitchFamily="18" charset="-122"/>
              </a:rPr>
              <a:t>完成博士论文</a:t>
            </a:r>
            <a:endParaRPr kumimoji="1" lang="en-US" altLang="zh-CN" sz="2200" dirty="0" smtClean="0">
              <a:latin typeface="Adobe 楷体 Std R" panose="02020400000000000000" pitchFamily="18" charset="-122"/>
              <a:ea typeface="Adobe 楷体 Std R" panose="02020400000000000000" pitchFamily="18" charset="-122"/>
            </a:endParaRPr>
          </a:p>
          <a:p>
            <a:pPr>
              <a:lnSpc>
                <a:spcPct val="150000"/>
              </a:lnSpc>
              <a:buClr>
                <a:srgbClr val="C00000"/>
              </a:buClr>
            </a:pPr>
            <a:r>
              <a:rPr kumimoji="1" lang="en-US" altLang="zh-CN" sz="2200" dirty="0" smtClean="0">
                <a:latin typeface="Adobe 楷体 Std R" panose="02020400000000000000" pitchFamily="18" charset="-122"/>
                <a:ea typeface="Adobe 楷体 Std R" panose="02020400000000000000" pitchFamily="18" charset="-122"/>
              </a:rPr>
              <a:t>2017.6		</a:t>
            </a:r>
            <a:r>
              <a:rPr kumimoji="1" lang="zh-CN" altLang="en-US" sz="2200" dirty="0" smtClean="0">
                <a:latin typeface="Adobe 楷体 Std R" panose="02020400000000000000" pitchFamily="18" charset="-122"/>
                <a:ea typeface="Adobe 楷体 Std R" panose="02020400000000000000" pitchFamily="18" charset="-122"/>
              </a:rPr>
              <a:t>博士答辩</a:t>
            </a:r>
            <a:endParaRPr kumimoji="1" lang="en-US" altLang="zh-CN" sz="2200" dirty="0" smtClean="0">
              <a:latin typeface="Adobe 楷体 Std R" panose="02020400000000000000" pitchFamily="18" charset="-122"/>
              <a:ea typeface="Adobe 楷体 Std R" panose="02020400000000000000" pitchFamily="18" charset="-122"/>
            </a:endParaRPr>
          </a:p>
          <a:p>
            <a:endParaRPr kumimoji="1" lang="en-US" altLang="zh-CN" dirty="0" smtClean="0"/>
          </a:p>
        </p:txBody>
      </p:sp>
    </p:spTree>
    <p:extLst>
      <p:ext uri="{BB962C8B-B14F-4D97-AF65-F5344CB8AC3E}">
        <p14:creationId xmlns:p14="http://schemas.microsoft.com/office/powerpoint/2010/main" val="358534926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kumimoji="1" lang="zh-CN" altLang="en-US" sz="4400" dirty="0" smtClean="0">
                <a:latin typeface="Adobe 楷体 Std R" panose="02020400000000000000" pitchFamily="18" charset="-122"/>
                <a:ea typeface="Adobe 楷体 Std R" panose="02020400000000000000" pitchFamily="18" charset="-122"/>
              </a:rPr>
              <a:t>致谢</a:t>
            </a:r>
            <a:endParaRPr kumimoji="1" lang="zh-CN" altLang="en-US" sz="44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p:txBody>
          <a:bodyPr>
            <a:normAutofit/>
          </a:bodyPr>
          <a:lstStyle/>
          <a:p>
            <a:pPr algn="ctr" fontAlgn="ctr">
              <a:buClr>
                <a:srgbClr val="C00000"/>
              </a:buClr>
              <a:buFont typeface="Arial" panose="020B0604020202020204" pitchFamily="34" charset="0"/>
              <a:buChar char="•"/>
            </a:pPr>
            <a:endParaRPr lang="en-US" altLang="zh-CN" sz="2800" dirty="0">
              <a:latin typeface="Adobe 楷体 Std R" panose="02020400000000000000" pitchFamily="18" charset="-122"/>
              <a:ea typeface="Adobe 楷体 Std R" panose="02020400000000000000" pitchFamily="18" charset="-122"/>
            </a:endParaRPr>
          </a:p>
          <a:p>
            <a:pPr>
              <a:buClr>
                <a:srgbClr val="C00000"/>
              </a:buClr>
              <a:buFont typeface="Arial" panose="020B0604020202020204" pitchFamily="34" charset="0"/>
              <a:buChar char="•"/>
            </a:pPr>
            <a:r>
              <a:rPr lang="zh-CN" altLang="en-US" sz="2800" dirty="0" smtClean="0">
                <a:latin typeface="Adobe 楷体 Std R" panose="02020400000000000000" pitchFamily="18" charset="-122"/>
                <a:ea typeface="Adobe 楷体 Std R" panose="02020400000000000000" pitchFamily="18" charset="-122"/>
              </a:rPr>
              <a:t>感谢参加评审选题报告的各位老师和同学！</a:t>
            </a:r>
            <a:endParaRPr lang="en-US" altLang="zh-CN" sz="2800" dirty="0" smtClean="0">
              <a:latin typeface="Adobe 楷体 Std R" panose="02020400000000000000" pitchFamily="18" charset="-122"/>
              <a:ea typeface="Adobe 楷体 Std R" panose="02020400000000000000" pitchFamily="18" charset="-122"/>
            </a:endParaRPr>
          </a:p>
          <a:p>
            <a:pPr>
              <a:buClr>
                <a:srgbClr val="C00000"/>
              </a:buClr>
              <a:buFont typeface="Arial" panose="020B0604020202020204" pitchFamily="34" charset="0"/>
              <a:buChar char="•"/>
            </a:pPr>
            <a:r>
              <a:rPr lang="zh-CN" altLang="en-US" sz="2800" dirty="0" smtClean="0">
                <a:latin typeface="Adobe 楷体 Std R" panose="02020400000000000000" pitchFamily="18" charset="-122"/>
                <a:ea typeface="Adobe 楷体 Std R" panose="02020400000000000000" pitchFamily="18" charset="-122"/>
              </a:rPr>
              <a:t>欢迎各位老师和同学提问</a:t>
            </a:r>
            <a:endParaRPr lang="zh-CN" altLang="en-US" sz="2800" dirty="0">
              <a:latin typeface="Adobe 楷体 Std R" panose="02020400000000000000" pitchFamily="18" charset="-122"/>
              <a:ea typeface="Adobe 楷体 Std R" panose="02020400000000000000" pitchFamily="18" charset="-122"/>
            </a:endParaRPr>
          </a:p>
        </p:txBody>
      </p:sp>
      <p:pic>
        <p:nvPicPr>
          <p:cNvPr id="4" name="Picture 4" descr="C:\Users\BLIZZARD\AppData\Local\Microsoft\Windows\Temporary Internet Files\Content.IE5\2UBUSOX3\MC900442072[1].wmf"/>
          <p:cNvPicPr>
            <a:picLocks noChangeAspect="1" noChangeArrowheads="1"/>
          </p:cNvPicPr>
          <p:nvPr/>
        </p:nvPicPr>
        <p:blipFill>
          <a:blip r:embed="rId3"/>
          <a:srcRect/>
          <a:stretch>
            <a:fillRect/>
          </a:stretch>
        </p:blipFill>
        <p:spPr bwMode="auto">
          <a:xfrm>
            <a:off x="5724525" y="3922713"/>
            <a:ext cx="2447925" cy="1747837"/>
          </a:xfrm>
          <a:prstGeom prst="rect">
            <a:avLst/>
          </a:prstGeom>
          <a:noFill/>
          <a:ln w="9525">
            <a:noFill/>
            <a:miter lim="800000"/>
            <a:headEnd/>
            <a:tailEnd/>
          </a:ln>
        </p:spPr>
      </p:pic>
    </p:spTree>
    <p:extLst>
      <p:ext uri="{BB962C8B-B14F-4D97-AF65-F5344CB8AC3E}">
        <p14:creationId xmlns:p14="http://schemas.microsoft.com/office/powerpoint/2010/main" val="39439881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82600" y="1435100"/>
            <a:ext cx="7772400" cy="5130800"/>
          </a:xfrm>
        </p:spPr>
        <p:txBody>
          <a:bodyPr>
            <a:normAutofit/>
          </a:bodyPr>
          <a:lstStyle/>
          <a:p>
            <a:pPr marL="320040" lvl="1" indent="0">
              <a:buNone/>
            </a:pPr>
            <a:endParaRPr kumimoji="1" lang="en-US" altLang="zh-CN" dirty="0" smtClean="0"/>
          </a:p>
          <a:p>
            <a:pPr lvl="1"/>
            <a:endParaRPr kumimoji="1" lang="en-US" altLang="zh-CN" dirty="0" smtClean="0"/>
          </a:p>
          <a:p>
            <a:pPr lvl="1"/>
            <a:endParaRPr kumimoji="1" lang="en-US" altLang="zh-CN" dirty="0" smtClean="0"/>
          </a:p>
          <a:p>
            <a:pPr lvl="1"/>
            <a:endParaRPr kumimoji="1" lang="en-US" altLang="zh-CN" dirty="0" smtClean="0"/>
          </a:p>
          <a:p>
            <a:pPr lvl="1"/>
            <a:endParaRPr kumimoji="1" lang="en-US" altLang="zh-CN" dirty="0" smtClean="0"/>
          </a:p>
          <a:p>
            <a:pPr lvl="1">
              <a:buNone/>
            </a:pPr>
            <a:endParaRPr kumimoji="1" lang="en-US" altLang="zh-CN" dirty="0" smtClean="0"/>
          </a:p>
          <a:p>
            <a:pPr marL="320040" lvl="1" indent="0">
              <a:buNone/>
            </a:pPr>
            <a:endParaRPr kumimoji="1" lang="en-US" altLang="zh-CN" dirty="0"/>
          </a:p>
          <a:p>
            <a:pPr marL="320040" lvl="1" indent="0">
              <a:buNone/>
            </a:pPr>
            <a:endParaRPr kumimoji="1" lang="en-US" altLang="zh-CN" dirty="0" smtClean="0"/>
          </a:p>
          <a:p>
            <a:pPr marL="320040" lvl="1" indent="0">
              <a:buNone/>
            </a:pPr>
            <a:endParaRPr kumimoji="1" lang="en-US" altLang="zh-CN" dirty="0"/>
          </a:p>
          <a:p>
            <a:pPr marL="320040" lvl="1" indent="0">
              <a:buNone/>
            </a:pPr>
            <a:endParaRPr kumimoji="1" lang="en-US" altLang="zh-CN" dirty="0" smtClean="0"/>
          </a:p>
          <a:p>
            <a:pPr lvl="1">
              <a:buClr>
                <a:srgbClr val="C00000"/>
              </a:buClr>
            </a:pPr>
            <a:r>
              <a:rPr kumimoji="1" lang="zh-CN" altLang="en-US" sz="2400" dirty="0" smtClean="0">
                <a:latin typeface="Adobe 楷体 Std R" panose="02020400000000000000" pitchFamily="18" charset="-122"/>
                <a:ea typeface="Adobe 楷体 Std R" panose="02020400000000000000" pitchFamily="18" charset="-122"/>
              </a:rPr>
              <a:t>预计</a:t>
            </a:r>
            <a:r>
              <a:rPr kumimoji="1" lang="zh-CN" altLang="en-US" sz="2400" dirty="0">
                <a:latin typeface="Adobe 楷体 Std R" panose="02020400000000000000" pitchFamily="18" charset="-122"/>
                <a:ea typeface="Adobe 楷体 Std R" panose="02020400000000000000" pitchFamily="18" charset="-122"/>
              </a:rPr>
              <a:t>到</a:t>
            </a:r>
            <a:r>
              <a:rPr kumimoji="1" lang="en-US" altLang="zh-CN" sz="2400" dirty="0" smtClean="0">
                <a:latin typeface="Adobe 楷体 Std R" panose="02020400000000000000" pitchFamily="18" charset="-122"/>
                <a:ea typeface="Adobe 楷体 Std R" panose="02020400000000000000" pitchFamily="18" charset="-122"/>
              </a:rPr>
              <a:t>2017</a:t>
            </a:r>
            <a:r>
              <a:rPr kumimoji="1" lang="zh-CN" altLang="en-US" sz="2400" dirty="0">
                <a:latin typeface="Adobe 楷体 Std R" panose="02020400000000000000" pitchFamily="18" charset="-122"/>
                <a:ea typeface="Adobe 楷体 Std R" panose="02020400000000000000" pitchFamily="18" charset="-122"/>
              </a:rPr>
              <a:t>年，</a:t>
            </a:r>
            <a:r>
              <a:rPr kumimoji="1" lang="en-US" altLang="zh-CN" sz="2400" dirty="0">
                <a:latin typeface="Adobe 楷体 Std R" panose="02020400000000000000" pitchFamily="18" charset="-122"/>
                <a:ea typeface="Adobe 楷体 Std R" panose="02020400000000000000" pitchFamily="18" charset="-122"/>
              </a:rPr>
              <a:t>80-90</a:t>
            </a:r>
            <a:r>
              <a:rPr kumimoji="1" lang="zh-CN" altLang="en-US" sz="2400" dirty="0">
                <a:latin typeface="Adobe 楷体 Std R" panose="02020400000000000000" pitchFamily="18" charset="-122"/>
                <a:ea typeface="Adobe 楷体 Std R" panose="02020400000000000000" pitchFamily="18" charset="-122"/>
              </a:rPr>
              <a:t>%为视频流量</a:t>
            </a:r>
            <a:r>
              <a:rPr kumimoji="1" lang="en-US" altLang="zh-CN" sz="2400" dirty="0">
                <a:latin typeface="Adobe 楷体 Std R" panose="02020400000000000000" pitchFamily="18" charset="-122"/>
                <a:ea typeface="Adobe 楷体 Std R" panose="02020400000000000000" pitchFamily="18" charset="-122"/>
              </a:rPr>
              <a:t>(cisco</a:t>
            </a:r>
            <a:r>
              <a:rPr kumimoji="1" lang="en-US" altLang="zh-CN" sz="2400" dirty="0" smtClean="0">
                <a:latin typeface="Adobe 楷体 Std R" panose="02020400000000000000" pitchFamily="18" charset="-122"/>
                <a:ea typeface="Adobe 楷体 Std R" panose="02020400000000000000" pitchFamily="18" charset="-122"/>
              </a:rPr>
              <a:t>)</a:t>
            </a:r>
          </a:p>
          <a:p>
            <a:pPr marL="320040" lvl="1" indent="0">
              <a:buNone/>
            </a:pPr>
            <a:endParaRPr kumimoji="1" lang="en-US" altLang="zh-CN" dirty="0" smtClean="0"/>
          </a:p>
          <a:p>
            <a:pPr lvl="1"/>
            <a:endParaRPr kumimoji="1" lang="en-US" altLang="zh-CN" dirty="0" smtClean="0"/>
          </a:p>
          <a:p>
            <a:pPr lvl="1"/>
            <a:endParaRPr kumimoji="1" lang="en-US" altLang="zh-CN" dirty="0" smtClean="0"/>
          </a:p>
        </p:txBody>
      </p:sp>
      <p:pic>
        <p:nvPicPr>
          <p:cNvPr id="5" name="图片 4"/>
          <p:cNvPicPr>
            <a:picLocks noChangeAspect="1"/>
          </p:cNvPicPr>
          <p:nvPr/>
        </p:nvPicPr>
        <p:blipFill>
          <a:blip r:embed="rId3"/>
          <a:stretch>
            <a:fillRect/>
          </a:stretch>
        </p:blipFill>
        <p:spPr>
          <a:xfrm>
            <a:off x="3736177" y="2097352"/>
            <a:ext cx="4748797" cy="2715815"/>
          </a:xfrm>
          <a:prstGeom prst="rect">
            <a:avLst/>
          </a:prstGeom>
        </p:spPr>
      </p:pic>
      <p:pic>
        <p:nvPicPr>
          <p:cNvPr id="6" name="图片 5" descr="屏幕快照 2014-04-27 23.45.03.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82600" y="2042849"/>
            <a:ext cx="3253577" cy="2770318"/>
          </a:xfrm>
          <a:prstGeom prst="rect">
            <a:avLst/>
          </a:prstGeom>
        </p:spPr>
      </p:pic>
      <p:sp>
        <p:nvSpPr>
          <p:cNvPr id="18" name="标题 2"/>
          <p:cNvSpPr txBox="1">
            <a:spLocks/>
          </p:cNvSpPr>
          <p:nvPr/>
        </p:nvSpPr>
        <p:spPr>
          <a:xfrm>
            <a:off x="1371600" y="292100"/>
            <a:ext cx="7772400" cy="1143000"/>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kumimoji="1" lang="zh-CN" altLang="en-US" sz="4400" b="1" dirty="0">
                <a:latin typeface="Adobe 楷体 Std R" panose="02020400000000000000" pitchFamily="18" charset="-122"/>
                <a:ea typeface="Adobe 楷体 Std R" panose="02020400000000000000" pitchFamily="18" charset="-122"/>
              </a:rPr>
              <a:t>选题背景和意义</a:t>
            </a:r>
            <a:endParaRPr kumimoji="1" lang="en-US" altLang="zh-CN" sz="4400" b="1" dirty="0">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34717363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384300" y="426012"/>
            <a:ext cx="7772400" cy="1143000"/>
          </a:xfrm>
        </p:spPr>
        <p:txBody>
          <a:bodyPr>
            <a:normAutofit/>
          </a:bodyPr>
          <a:lstStyle/>
          <a:p>
            <a:r>
              <a:rPr kumimoji="1" lang="zh-CN" altLang="en-US" sz="4400" dirty="0" smtClean="0">
                <a:latin typeface="Adobe 楷体 Std R" panose="02020400000000000000" pitchFamily="18" charset="-122"/>
                <a:ea typeface="Adobe 楷体 Std R" panose="02020400000000000000" pitchFamily="18" charset="-122"/>
              </a:rPr>
              <a:t>选题背景和意义</a:t>
            </a:r>
            <a:endParaRPr kumimoji="1" lang="en-US" altLang="zh-CN" sz="4400" dirty="0">
              <a:latin typeface="Adobe 楷体 Std R" panose="02020400000000000000" pitchFamily="18" charset="-122"/>
              <a:ea typeface="Adobe 楷体 Std R" panose="02020400000000000000" pitchFamily="18" charset="-122"/>
            </a:endParaRPr>
          </a:p>
        </p:txBody>
      </p:sp>
      <p:sp>
        <p:nvSpPr>
          <p:cNvPr id="2" name="内容占位符 1"/>
          <p:cNvSpPr>
            <a:spLocks noGrp="1"/>
          </p:cNvSpPr>
          <p:nvPr>
            <p:ph idx="1"/>
          </p:nvPr>
        </p:nvSpPr>
        <p:spPr>
          <a:xfrm>
            <a:off x="495300" y="1449003"/>
            <a:ext cx="8559800" cy="5130800"/>
          </a:xfrm>
        </p:spPr>
        <p:txBody>
          <a:bodyPr>
            <a:normAutofit fontScale="92500" lnSpcReduction="10000"/>
          </a:bodyPr>
          <a:lstStyle/>
          <a:p>
            <a:pPr marL="320040" lvl="1" indent="0">
              <a:buNone/>
            </a:pPr>
            <a:endParaRPr kumimoji="1" lang="en-US" altLang="zh-CN" dirty="0" smtClean="0"/>
          </a:p>
          <a:p>
            <a:pPr lvl="1"/>
            <a:endParaRPr kumimoji="1" lang="en-US" altLang="zh-CN" dirty="0" smtClean="0"/>
          </a:p>
          <a:p>
            <a:pPr lvl="1"/>
            <a:endParaRPr kumimoji="1" lang="en-US" altLang="zh-CN" dirty="0"/>
          </a:p>
          <a:p>
            <a:pPr lvl="1"/>
            <a:endParaRPr kumimoji="1" lang="en-US" altLang="zh-CN" dirty="0" smtClean="0"/>
          </a:p>
          <a:p>
            <a:pPr lvl="1"/>
            <a:endParaRPr kumimoji="1" lang="en-US" altLang="zh-CN" dirty="0"/>
          </a:p>
          <a:p>
            <a:pPr lvl="1"/>
            <a:endParaRPr kumimoji="1" lang="en-US" altLang="zh-CN" dirty="0" smtClean="0"/>
          </a:p>
          <a:p>
            <a:pPr lvl="1"/>
            <a:endParaRPr kumimoji="1" lang="en-US" altLang="zh-CN" dirty="0" smtClean="0"/>
          </a:p>
          <a:p>
            <a:pPr lvl="1"/>
            <a:endParaRPr kumimoji="1" lang="en-US" altLang="zh-CN" dirty="0" smtClean="0"/>
          </a:p>
          <a:p>
            <a:pPr lvl="1"/>
            <a:endParaRPr kumimoji="1" lang="en-US" altLang="zh-CN" dirty="0" smtClean="0"/>
          </a:p>
          <a:p>
            <a:pPr marL="320040" lvl="1" indent="0">
              <a:buNone/>
            </a:pPr>
            <a:endParaRPr kumimoji="1" lang="en-US" altLang="zh-CN" dirty="0" smtClean="0"/>
          </a:p>
          <a:p>
            <a:pPr marL="320040" lvl="1" indent="0">
              <a:buNone/>
            </a:pPr>
            <a:endParaRPr kumimoji="1" lang="en-US" altLang="zh-CN" dirty="0" smtClean="0"/>
          </a:p>
          <a:p>
            <a:pPr lvl="1">
              <a:buClr>
                <a:srgbClr val="C00000"/>
              </a:buClr>
            </a:pPr>
            <a:r>
              <a:rPr kumimoji="1" lang="zh-CN" altLang="en-US" sz="2400" dirty="0" smtClean="0">
                <a:latin typeface="Adobe 楷体 Std R" panose="02020400000000000000" pitchFamily="18" charset="-122"/>
                <a:ea typeface="Adobe 楷体 Std R" panose="02020400000000000000" pitchFamily="18" charset="-122"/>
              </a:rPr>
              <a:t>智能手机，平板普及   </a:t>
            </a:r>
            <a:r>
              <a:rPr kumimoji="1" lang="zh-CN" altLang="en-US" sz="2400" dirty="0">
                <a:latin typeface="Adobe 楷体 Std R" panose="02020400000000000000" pitchFamily="18" charset="-122"/>
                <a:ea typeface="Adobe 楷体 Std R" panose="02020400000000000000" pitchFamily="18" charset="-122"/>
              </a:rPr>
              <a:t>多屏</a:t>
            </a:r>
            <a:r>
              <a:rPr kumimoji="1" lang="zh-CN" altLang="en-US" sz="2400" dirty="0" smtClean="0">
                <a:latin typeface="Adobe 楷体 Std R" panose="02020400000000000000" pitchFamily="18" charset="-122"/>
                <a:ea typeface="Adobe 楷体 Std R" panose="02020400000000000000" pitchFamily="18" charset="-122"/>
              </a:rPr>
              <a:t>趋势</a:t>
            </a:r>
            <a:endParaRPr kumimoji="1" lang="en-US" altLang="zh-CN" sz="2400" dirty="0" smtClean="0">
              <a:latin typeface="Adobe 楷体 Std R" panose="02020400000000000000" pitchFamily="18" charset="-122"/>
              <a:ea typeface="Adobe 楷体 Std R" panose="02020400000000000000" pitchFamily="18" charset="-122"/>
            </a:endParaRPr>
          </a:p>
          <a:p>
            <a:pPr lvl="1">
              <a:buClr>
                <a:srgbClr val="C00000"/>
              </a:buClr>
            </a:pPr>
            <a:r>
              <a:rPr kumimoji="1" lang="en-US" altLang="zh-CN" sz="2400" dirty="0" smtClean="0">
                <a:latin typeface="Adobe 楷体 Std R" panose="02020400000000000000" pitchFamily="18" charset="-122"/>
                <a:ea typeface="Adobe 楷体 Std R" panose="02020400000000000000" pitchFamily="18" charset="-122"/>
              </a:rPr>
              <a:t>2014</a:t>
            </a:r>
            <a:r>
              <a:rPr kumimoji="1" lang="zh-CN" altLang="en-US" sz="2400" dirty="0" smtClean="0">
                <a:latin typeface="Adobe 楷体 Std R" panose="02020400000000000000" pitchFamily="18" charset="-122"/>
                <a:ea typeface="Adobe 楷体 Std R" panose="02020400000000000000" pitchFamily="18" charset="-122"/>
              </a:rPr>
              <a:t>年移动视频占所有移动流量的</a:t>
            </a:r>
            <a:r>
              <a:rPr kumimoji="1" lang="en-US" altLang="zh-CN" sz="2400" dirty="0" smtClean="0">
                <a:latin typeface="Adobe 楷体 Std R" panose="02020400000000000000" pitchFamily="18" charset="-122"/>
                <a:ea typeface="Adobe 楷体 Std R" panose="02020400000000000000" pitchFamily="18" charset="-122"/>
              </a:rPr>
              <a:t>66%</a:t>
            </a:r>
            <a:r>
              <a:rPr kumimoji="1" lang="zh-CN" altLang="en-US" sz="2400" dirty="0" smtClean="0">
                <a:latin typeface="Adobe 楷体 Std R" panose="02020400000000000000" pitchFamily="18" charset="-122"/>
                <a:ea typeface="Adobe 楷体 Std R" panose="02020400000000000000" pitchFamily="18" charset="-122"/>
              </a:rPr>
              <a:t>（</a:t>
            </a:r>
            <a:r>
              <a:rPr kumimoji="1" lang="en-US" altLang="zh-CN" sz="2400" dirty="0" smtClean="0">
                <a:latin typeface="Adobe 楷体 Std R" panose="02020400000000000000" pitchFamily="18" charset="-122"/>
                <a:ea typeface="Adobe 楷体 Std R" panose="02020400000000000000" pitchFamily="18" charset="-122"/>
              </a:rPr>
              <a:t>cisco</a:t>
            </a:r>
            <a:r>
              <a:rPr kumimoji="1" lang="zh-CN" altLang="en-US" sz="2400" dirty="0" smtClean="0">
                <a:latin typeface="Adobe 楷体 Std R" panose="02020400000000000000" pitchFamily="18" charset="-122"/>
                <a:ea typeface="Adobe 楷体 Std R" panose="02020400000000000000" pitchFamily="18" charset="-122"/>
              </a:rPr>
              <a:t>）</a:t>
            </a:r>
            <a:endParaRPr kumimoji="1" lang="en-US" altLang="zh-CN" sz="2400" dirty="0" smtClean="0">
              <a:latin typeface="Adobe 楷体 Std R" panose="02020400000000000000" pitchFamily="18" charset="-122"/>
              <a:ea typeface="Adobe 楷体 Std R" panose="02020400000000000000" pitchFamily="18" charset="-122"/>
            </a:endParaRPr>
          </a:p>
          <a:p>
            <a:pPr lvl="1">
              <a:buClr>
                <a:srgbClr val="C00000"/>
              </a:buClr>
            </a:pPr>
            <a:r>
              <a:rPr kumimoji="1" lang="zh-CN" altLang="en-US" sz="2400" dirty="0" smtClean="0">
                <a:latin typeface="Adobe 楷体 Std R" panose="02020400000000000000" pitchFamily="18" charset="-122"/>
                <a:ea typeface="Adobe 楷体 Std R" panose="02020400000000000000" pitchFamily="18" charset="-122"/>
              </a:rPr>
              <a:t>两种技术兴起</a:t>
            </a:r>
            <a:endParaRPr kumimoji="1" lang="en-US" altLang="zh-CN" sz="2400" dirty="0" smtClean="0"/>
          </a:p>
          <a:p>
            <a:pPr lvl="1"/>
            <a:endParaRPr kumimoji="1" lang="en-US" altLang="zh-CN" dirty="0" smtClean="0"/>
          </a:p>
        </p:txBody>
      </p:sp>
      <p:pic>
        <p:nvPicPr>
          <p:cNvPr id="9" name="图片 8"/>
          <p:cNvPicPr>
            <a:picLocks noChangeAspect="1"/>
          </p:cNvPicPr>
          <p:nvPr/>
        </p:nvPicPr>
        <p:blipFill>
          <a:blip r:embed="rId3"/>
          <a:stretch>
            <a:fillRect/>
          </a:stretch>
        </p:blipFill>
        <p:spPr>
          <a:xfrm>
            <a:off x="4600138" y="1998206"/>
            <a:ext cx="4062990" cy="2281597"/>
          </a:xfrm>
          <a:prstGeom prst="rect">
            <a:avLst/>
          </a:prstGeom>
        </p:spPr>
      </p:pic>
      <p:pic>
        <p:nvPicPr>
          <p:cNvPr id="17" name="图片 1"/>
          <p:cNvPicPr>
            <a:picLocks noChangeAspect="1"/>
          </p:cNvPicPr>
          <p:nvPr/>
        </p:nvPicPr>
        <p:blipFill rotWithShape="1">
          <a:blip r:embed="rId4" cstate="email">
            <a:extLst>
              <a:ext uri="{28A0092B-C50C-407E-A947-70E740481C1C}">
                <a14:useLocalDpi xmlns:a14="http://schemas.microsoft.com/office/drawing/2010/main" val="0"/>
              </a:ext>
            </a:extLst>
          </a:blip>
          <a:srcRect l="8797" t="-163" r="4484"/>
          <a:stretch/>
        </p:blipFill>
        <p:spPr bwMode="auto">
          <a:xfrm>
            <a:off x="610166" y="1927914"/>
            <a:ext cx="3758634" cy="2351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55994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54398" y="364785"/>
            <a:ext cx="7174674" cy="1143000"/>
          </a:xfrm>
        </p:spPr>
        <p:txBody>
          <a:bodyPr>
            <a:normAutofit/>
          </a:bodyPr>
          <a:lstStyle/>
          <a:p>
            <a:r>
              <a:rPr kumimoji="1" lang="zh-CN" altLang="en-US" sz="3200" dirty="0" smtClean="0">
                <a:latin typeface="Adobe 楷体 Std R" panose="02020400000000000000" pitchFamily="18" charset="-122"/>
                <a:ea typeface="Adobe 楷体 Std R" panose="02020400000000000000" pitchFamily="18" charset="-122"/>
              </a:rPr>
              <a:t>内容分发网络是满足视频提供商大规模视频分发的主要途径</a:t>
            </a:r>
            <a:endParaRPr kumimoji="1" lang="zh-CN" altLang="en-US" sz="32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330200" y="1747698"/>
            <a:ext cx="8298872" cy="4876800"/>
          </a:xfrm>
        </p:spPr>
        <p:txBody>
          <a:bodyPr>
            <a:normAutofit/>
          </a:bodyPr>
          <a:lstStyle/>
          <a:p>
            <a:pPr>
              <a:buClr>
                <a:srgbClr val="C00000"/>
              </a:buClr>
            </a:pPr>
            <a:r>
              <a:rPr kumimoji="1" lang="en-US" altLang="zh-CN" sz="2400" dirty="0" smtClean="0">
                <a:latin typeface="Adobe 楷体 Std R" panose="02020400000000000000" pitchFamily="18" charset="-122"/>
                <a:ea typeface="Adobe 楷体 Std R" panose="02020400000000000000" pitchFamily="18" charset="-122"/>
              </a:rPr>
              <a:t>CDN</a:t>
            </a:r>
            <a:r>
              <a:rPr kumimoji="1" lang="zh-CN" altLang="en-US" sz="2400" dirty="0" smtClean="0">
                <a:latin typeface="Adobe 楷体 Std R" panose="02020400000000000000" pitchFamily="18" charset="-122"/>
                <a:ea typeface="Adobe 楷体 Std R" panose="02020400000000000000" pitchFamily="18" charset="-122"/>
              </a:rPr>
              <a:t>：</a:t>
            </a:r>
            <a:r>
              <a:rPr kumimoji="1" lang="en-US" altLang="zh-CN" sz="2400" dirty="0" smtClean="0">
                <a:latin typeface="Adobe 楷体 Std R" panose="02020400000000000000" pitchFamily="18" charset="-122"/>
                <a:ea typeface="Adobe 楷体 Std R" panose="02020400000000000000" pitchFamily="18" charset="-122"/>
              </a:rPr>
              <a:t>Content Delivery Network</a:t>
            </a:r>
            <a:endParaRPr kumimoji="1" lang="en-US" altLang="zh-CN" sz="2400" dirty="0">
              <a:latin typeface="Adobe 楷体 Std R" panose="02020400000000000000" pitchFamily="18" charset="-122"/>
              <a:ea typeface="Adobe 楷体 Std R" panose="02020400000000000000" pitchFamily="18" charset="-122"/>
            </a:endParaRPr>
          </a:p>
          <a:p>
            <a:pPr lvl="1">
              <a:buClr>
                <a:srgbClr val="C00000"/>
              </a:buClr>
            </a:pPr>
            <a:r>
              <a:rPr lang="en-US" altLang="zh-CN" sz="2200" dirty="0" smtClean="0">
                <a:latin typeface="Adobe 楷体 Std R" panose="02020400000000000000" pitchFamily="18" charset="-122"/>
                <a:ea typeface="Adobe 楷体 Std R" panose="02020400000000000000" pitchFamily="18" charset="-122"/>
              </a:rPr>
              <a:t>IP</a:t>
            </a:r>
            <a:r>
              <a:rPr lang="zh-CN" altLang="en-US" sz="2200" dirty="0" smtClean="0">
                <a:latin typeface="Adobe 楷体 Std R" panose="02020400000000000000" pitchFamily="18" charset="-122"/>
                <a:ea typeface="Adobe 楷体 Std R" panose="02020400000000000000" pitchFamily="18" charset="-122"/>
              </a:rPr>
              <a:t>网络架构</a:t>
            </a:r>
            <a:r>
              <a:rPr lang="en-US" altLang="zh-CN" sz="2200" dirty="0" smtClean="0">
                <a:latin typeface="Adobe 楷体 Std R" panose="02020400000000000000" pitchFamily="18" charset="-122"/>
                <a:ea typeface="Adobe 楷体 Std R" panose="02020400000000000000" pitchFamily="18" charset="-122"/>
              </a:rPr>
              <a:t>	</a:t>
            </a:r>
            <a:r>
              <a:rPr lang="zh-CN" altLang="en-US" sz="2200" dirty="0" smtClean="0">
                <a:latin typeface="Adobe 楷体 Std R" panose="02020400000000000000" pitchFamily="18" charset="-122"/>
                <a:ea typeface="Adobe 楷体 Std R" panose="02020400000000000000" pitchFamily="18" charset="-122"/>
              </a:rPr>
              <a:t>虚拟网络</a:t>
            </a:r>
            <a:endParaRPr lang="en-US" altLang="zh-CN" sz="2200" dirty="0" smtClean="0">
              <a:latin typeface="Adobe 楷体 Std R" panose="02020400000000000000" pitchFamily="18" charset="-122"/>
              <a:ea typeface="Adobe 楷体 Std R" panose="02020400000000000000" pitchFamily="18" charset="-122"/>
            </a:endParaRPr>
          </a:p>
          <a:p>
            <a:pPr lvl="1">
              <a:buClr>
                <a:srgbClr val="C00000"/>
              </a:buClr>
            </a:pPr>
            <a:r>
              <a:rPr lang="zh-CN" altLang="en-US" sz="2200" dirty="0" smtClean="0">
                <a:latin typeface="Adobe 楷体 Std R" panose="02020400000000000000" pitchFamily="18" charset="-122"/>
                <a:ea typeface="Adobe 楷体 Std R" panose="02020400000000000000" pitchFamily="18" charset="-122"/>
              </a:rPr>
              <a:t>趋势：多</a:t>
            </a:r>
            <a:r>
              <a:rPr lang="en-US" altLang="zh-CN" sz="2200" dirty="0" smtClean="0">
                <a:latin typeface="Adobe 楷体 Std R" panose="02020400000000000000" pitchFamily="18" charset="-122"/>
                <a:ea typeface="Adobe 楷体 Std R" panose="02020400000000000000" pitchFamily="18" charset="-122"/>
              </a:rPr>
              <a:t>CDN</a:t>
            </a:r>
            <a:endParaRPr lang="en-US" altLang="zh-CN" sz="2200" dirty="0">
              <a:latin typeface="Adobe 楷体 Std R" panose="02020400000000000000" pitchFamily="18" charset="-122"/>
              <a:ea typeface="Adobe 楷体 Std R" panose="02020400000000000000" pitchFamily="18" charset="-122"/>
            </a:endParaRPr>
          </a:p>
          <a:p>
            <a:pPr lvl="1"/>
            <a:endParaRPr kumimoji="1" lang="en-US" altLang="zh-CN" dirty="0" smtClean="0"/>
          </a:p>
        </p:txBody>
      </p:sp>
      <p:pic>
        <p:nvPicPr>
          <p:cNvPr id="1026" name="Picture 2"/>
          <p:cNvPicPr>
            <a:picLocks noChangeAspect="1" noChangeArrowheads="1"/>
          </p:cNvPicPr>
          <p:nvPr/>
        </p:nvPicPr>
        <p:blipFill>
          <a:blip r:embed="rId3"/>
          <a:srcRect/>
          <a:stretch>
            <a:fillRect/>
          </a:stretch>
        </p:blipFill>
        <p:spPr bwMode="auto">
          <a:xfrm>
            <a:off x="457200" y="3143371"/>
            <a:ext cx="2848664" cy="3025380"/>
          </a:xfrm>
          <a:prstGeom prst="rect">
            <a:avLst/>
          </a:prstGeom>
          <a:noFill/>
          <a:ln w="9525">
            <a:noFill/>
            <a:miter lim="800000"/>
            <a:headEnd/>
            <a:tailEnd/>
          </a:ln>
          <a:effectLst/>
        </p:spPr>
      </p:pic>
      <p:pic>
        <p:nvPicPr>
          <p:cNvPr id="4" name="图片 3"/>
          <p:cNvPicPr>
            <a:picLocks noChangeAspect="1"/>
          </p:cNvPicPr>
          <p:nvPr/>
        </p:nvPicPr>
        <p:blipFill>
          <a:blip r:embed="rId4"/>
          <a:stretch>
            <a:fillRect/>
          </a:stretch>
        </p:blipFill>
        <p:spPr>
          <a:xfrm>
            <a:off x="3901937" y="2726321"/>
            <a:ext cx="4258061" cy="1330067"/>
          </a:xfrm>
          <a:prstGeom prst="rect">
            <a:avLst/>
          </a:prstGeom>
        </p:spPr>
      </p:pic>
      <p:pic>
        <p:nvPicPr>
          <p:cNvPr id="5" name="图片 4"/>
          <p:cNvPicPr>
            <a:picLocks noChangeAspect="1"/>
          </p:cNvPicPr>
          <p:nvPr/>
        </p:nvPicPr>
        <p:blipFill>
          <a:blip r:embed="rId5"/>
          <a:stretch>
            <a:fillRect/>
          </a:stretch>
        </p:blipFill>
        <p:spPr>
          <a:xfrm>
            <a:off x="4051300" y="4287698"/>
            <a:ext cx="4048179" cy="2026912"/>
          </a:xfrm>
          <a:prstGeom prst="rect">
            <a:avLst/>
          </a:prstGeom>
        </p:spPr>
      </p:pic>
      <p:sp>
        <p:nvSpPr>
          <p:cNvPr id="8" name="圆角矩形 7"/>
          <p:cNvSpPr/>
          <p:nvPr/>
        </p:nvSpPr>
        <p:spPr>
          <a:xfrm>
            <a:off x="4022631" y="4576105"/>
            <a:ext cx="4328407" cy="104411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altLang="zh-CN" sz="2400" dirty="0" err="1">
                <a:ln w="0"/>
                <a:solidFill>
                  <a:schemeClr val="tx1"/>
                </a:solidFill>
                <a:effectLst>
                  <a:outerShdw blurRad="38100" dist="19050" dir="2700000" algn="tl" rotWithShape="0">
                    <a:schemeClr val="dk1">
                      <a:alpha val="40000"/>
                    </a:schemeClr>
                  </a:outerShdw>
                </a:effectLst>
                <a:latin typeface="Adobe 楷体 Std R" panose="02020400000000000000" pitchFamily="18" charset="-122"/>
                <a:ea typeface="Adobe 楷体 Std R" panose="02020400000000000000" pitchFamily="18" charset="-122"/>
              </a:rPr>
              <a:t>NetFlix</a:t>
            </a:r>
            <a:r>
              <a:rPr lang="zh-CN" altLang="en-US" sz="2400" dirty="0">
                <a:ln w="0"/>
                <a:solidFill>
                  <a:schemeClr val="tx1"/>
                </a:solidFill>
                <a:effectLst>
                  <a:outerShdw blurRad="38100" dist="19050" dir="2700000" algn="tl" rotWithShape="0">
                    <a:schemeClr val="dk1">
                      <a:alpha val="40000"/>
                    </a:schemeClr>
                  </a:outerShdw>
                </a:effectLst>
                <a:latin typeface="Adobe 楷体 Std R" panose="02020400000000000000" pitchFamily="18" charset="-122"/>
                <a:ea typeface="Adobe 楷体 Std R" panose="02020400000000000000" pitchFamily="18" charset="-122"/>
              </a:rPr>
              <a:t>使用多</a:t>
            </a:r>
            <a:r>
              <a:rPr lang="en-US" altLang="zh-CN" sz="2400" dirty="0">
                <a:ln w="0"/>
                <a:solidFill>
                  <a:schemeClr val="tx1"/>
                </a:solidFill>
                <a:effectLst>
                  <a:outerShdw blurRad="38100" dist="19050" dir="2700000" algn="tl" rotWithShape="0">
                    <a:schemeClr val="dk1">
                      <a:alpha val="40000"/>
                    </a:schemeClr>
                  </a:outerShdw>
                </a:effectLst>
                <a:latin typeface="Adobe 楷体 Std R" panose="02020400000000000000" pitchFamily="18" charset="-122"/>
                <a:ea typeface="Adobe 楷体 Std R" panose="02020400000000000000" pitchFamily="18" charset="-122"/>
              </a:rPr>
              <a:t>CDN</a:t>
            </a:r>
            <a:r>
              <a:rPr lang="zh-CN" altLang="en-US" sz="2400" dirty="0">
                <a:ln w="0"/>
                <a:solidFill>
                  <a:schemeClr val="tx1"/>
                </a:solidFill>
                <a:effectLst>
                  <a:outerShdw blurRad="38100" dist="19050" dir="2700000" algn="tl" rotWithShape="0">
                    <a:schemeClr val="dk1">
                      <a:alpha val="40000"/>
                    </a:schemeClr>
                  </a:outerShdw>
                </a:effectLst>
                <a:latin typeface="Adobe 楷体 Std R" panose="02020400000000000000" pitchFamily="18" charset="-122"/>
                <a:ea typeface="Adobe 楷体 Std R" panose="02020400000000000000" pitchFamily="18" charset="-122"/>
              </a:rPr>
              <a:t>使平均带宽提升</a:t>
            </a:r>
            <a:r>
              <a:rPr lang="en-US" altLang="zh-CN" sz="2400" dirty="0">
                <a:ln w="0"/>
                <a:solidFill>
                  <a:schemeClr val="tx1"/>
                </a:solidFill>
                <a:effectLst>
                  <a:outerShdw blurRad="38100" dist="19050" dir="2700000" algn="tl" rotWithShape="0">
                    <a:schemeClr val="dk1">
                      <a:alpha val="40000"/>
                    </a:schemeClr>
                  </a:outerShdw>
                </a:effectLst>
                <a:latin typeface="Adobe 楷体 Std R" panose="02020400000000000000" pitchFamily="18" charset="-122"/>
                <a:ea typeface="Adobe 楷体 Std R" panose="02020400000000000000" pitchFamily="18" charset="-122"/>
              </a:rPr>
              <a:t>50%</a:t>
            </a:r>
            <a:endParaRPr lang="zh-CN" altLang="en-US" sz="2400" dirty="0">
              <a:ln w="0"/>
              <a:solidFill>
                <a:schemeClr val="tx1"/>
              </a:solidFill>
              <a:effectLst>
                <a:outerShdw blurRad="38100" dist="19050" dir="2700000" algn="tl" rotWithShape="0">
                  <a:schemeClr val="dk1">
                    <a:alpha val="40000"/>
                  </a:schemeClr>
                </a:outerShdw>
              </a:effectLst>
              <a:latin typeface="Adobe 楷体 Std R" panose="02020400000000000000" pitchFamily="18" charset="-122"/>
              <a:ea typeface="Adobe 楷体 Std R" panose="02020400000000000000" pitchFamily="18" charset="-122"/>
            </a:endParaRPr>
          </a:p>
        </p:txBody>
      </p:sp>
      <p:sp>
        <p:nvSpPr>
          <p:cNvPr id="10" name="圆角矩形 9"/>
          <p:cNvSpPr/>
          <p:nvPr/>
        </p:nvSpPr>
        <p:spPr>
          <a:xfrm>
            <a:off x="4022632" y="2951674"/>
            <a:ext cx="4328407" cy="104411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r>
              <a:rPr lang="en-US" altLang="zh-CN" sz="2400" dirty="0" err="1" smtClean="0">
                <a:ln w="0"/>
                <a:solidFill>
                  <a:schemeClr val="tx1"/>
                </a:solidFill>
                <a:effectLst>
                  <a:outerShdw blurRad="38100" dist="19050" dir="2700000" algn="tl" rotWithShape="0">
                    <a:schemeClr val="dk1">
                      <a:alpha val="40000"/>
                    </a:schemeClr>
                  </a:outerShdw>
                </a:effectLst>
                <a:latin typeface="Adobe 楷体 Std R" panose="02020400000000000000" pitchFamily="18" charset="-122"/>
                <a:ea typeface="Adobe 楷体 Std R" panose="02020400000000000000" pitchFamily="18" charset="-122"/>
              </a:rPr>
              <a:t>NetFlix</a:t>
            </a:r>
            <a:r>
              <a:rPr lang="zh-CN" altLang="en-US" sz="2400" dirty="0" smtClean="0">
                <a:ln w="0"/>
                <a:solidFill>
                  <a:schemeClr val="tx1"/>
                </a:solidFill>
                <a:effectLst>
                  <a:outerShdw blurRad="38100" dist="19050" dir="2700000" algn="tl" rotWithShape="0">
                    <a:schemeClr val="dk1">
                      <a:alpha val="40000"/>
                    </a:schemeClr>
                  </a:outerShdw>
                </a:effectLst>
                <a:latin typeface="Adobe 楷体 Std R" panose="02020400000000000000" pitchFamily="18" charset="-122"/>
                <a:ea typeface="Adobe 楷体 Std R" panose="02020400000000000000" pitchFamily="18" charset="-122"/>
              </a:rPr>
              <a:t>，</a:t>
            </a:r>
            <a:r>
              <a:rPr lang="en-US" altLang="zh-CN" sz="2400" dirty="0" err="1" smtClean="0">
                <a:ln w="0"/>
                <a:solidFill>
                  <a:schemeClr val="tx1"/>
                </a:solidFill>
                <a:effectLst>
                  <a:outerShdw blurRad="38100" dist="19050" dir="2700000" algn="tl" rotWithShape="0">
                    <a:schemeClr val="dk1">
                      <a:alpha val="40000"/>
                    </a:schemeClr>
                  </a:outerShdw>
                </a:effectLst>
                <a:latin typeface="Adobe 楷体 Std R" panose="02020400000000000000" pitchFamily="18" charset="-122"/>
                <a:ea typeface="Adobe 楷体 Std R" panose="02020400000000000000" pitchFamily="18" charset="-122"/>
              </a:rPr>
              <a:t>BestTV</a:t>
            </a:r>
            <a:r>
              <a:rPr lang="zh-CN" altLang="en-US" sz="2400" dirty="0" smtClean="0">
                <a:ln w="0"/>
                <a:solidFill>
                  <a:schemeClr val="tx1"/>
                </a:solidFill>
                <a:effectLst>
                  <a:outerShdw blurRad="38100" dist="19050" dir="2700000" algn="tl" rotWithShape="0">
                    <a:schemeClr val="dk1">
                      <a:alpha val="40000"/>
                    </a:schemeClr>
                  </a:outerShdw>
                </a:effectLst>
                <a:latin typeface="Adobe 楷体 Std R" panose="02020400000000000000" pitchFamily="18" charset="-122"/>
                <a:ea typeface="Adobe 楷体 Std R" panose="02020400000000000000" pitchFamily="18" charset="-122"/>
              </a:rPr>
              <a:t>，</a:t>
            </a:r>
            <a:r>
              <a:rPr lang="en-US" altLang="zh-CN" sz="2400" dirty="0" err="1" smtClean="0">
                <a:ln w="0"/>
                <a:solidFill>
                  <a:schemeClr val="tx1"/>
                </a:solidFill>
                <a:effectLst>
                  <a:outerShdw blurRad="38100" dist="19050" dir="2700000" algn="tl" rotWithShape="0">
                    <a:schemeClr val="dk1">
                      <a:alpha val="40000"/>
                    </a:schemeClr>
                  </a:outerShdw>
                </a:effectLst>
                <a:latin typeface="Adobe 楷体 Std R" panose="02020400000000000000" pitchFamily="18" charset="-122"/>
                <a:ea typeface="Adobe 楷体 Std R" panose="02020400000000000000" pitchFamily="18" charset="-122"/>
              </a:rPr>
              <a:t>Tencent</a:t>
            </a:r>
            <a:r>
              <a:rPr lang="zh-CN" altLang="en-US" sz="2400" dirty="0" smtClean="0">
                <a:ln w="0"/>
                <a:solidFill>
                  <a:schemeClr val="tx1"/>
                </a:solidFill>
                <a:effectLst>
                  <a:outerShdw blurRad="38100" dist="19050" dir="2700000" algn="tl" rotWithShape="0">
                    <a:schemeClr val="dk1">
                      <a:alpha val="40000"/>
                    </a:schemeClr>
                  </a:outerShdw>
                </a:effectLst>
                <a:latin typeface="Adobe 楷体 Std R" panose="02020400000000000000" pitchFamily="18" charset="-122"/>
                <a:ea typeface="Adobe 楷体 Std R" panose="02020400000000000000" pitchFamily="18" charset="-122"/>
              </a:rPr>
              <a:t>等均使用多</a:t>
            </a:r>
            <a:r>
              <a:rPr lang="en-US" altLang="zh-CN" sz="2400" dirty="0" smtClean="0">
                <a:ln w="0"/>
                <a:solidFill>
                  <a:schemeClr val="tx1"/>
                </a:solidFill>
                <a:effectLst>
                  <a:outerShdw blurRad="38100" dist="19050" dir="2700000" algn="tl" rotWithShape="0">
                    <a:schemeClr val="dk1">
                      <a:alpha val="40000"/>
                    </a:schemeClr>
                  </a:outerShdw>
                </a:effectLst>
                <a:latin typeface="Adobe 楷体 Std R" panose="02020400000000000000" pitchFamily="18" charset="-122"/>
                <a:ea typeface="Adobe 楷体 Std R" panose="02020400000000000000" pitchFamily="18" charset="-122"/>
              </a:rPr>
              <a:t>CDN</a:t>
            </a:r>
            <a:r>
              <a:rPr lang="zh-CN" altLang="en-US" sz="2400" dirty="0" smtClean="0">
                <a:ln w="0"/>
                <a:solidFill>
                  <a:schemeClr val="tx1"/>
                </a:solidFill>
                <a:effectLst>
                  <a:outerShdw blurRad="38100" dist="19050" dir="2700000" algn="tl" rotWithShape="0">
                    <a:schemeClr val="dk1">
                      <a:alpha val="40000"/>
                    </a:schemeClr>
                  </a:outerShdw>
                </a:effectLst>
                <a:latin typeface="Adobe 楷体 Std R" panose="02020400000000000000" pitchFamily="18" charset="-122"/>
                <a:ea typeface="Adobe 楷体 Std R" panose="02020400000000000000" pitchFamily="18" charset="-122"/>
              </a:rPr>
              <a:t>分发视频</a:t>
            </a:r>
            <a:endParaRPr lang="zh-CN" altLang="en-US" sz="2400" dirty="0">
              <a:ln w="0"/>
              <a:solidFill>
                <a:schemeClr val="tx1"/>
              </a:solidFill>
              <a:effectLst>
                <a:outerShdw blurRad="38100" dist="19050" dir="2700000" algn="tl" rotWithShape="0">
                  <a:schemeClr val="dk1">
                    <a:alpha val="40000"/>
                  </a:schemeClr>
                </a:outerShdw>
              </a:effectLst>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656336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73859" y="359228"/>
            <a:ext cx="6956853" cy="1143000"/>
          </a:xfrm>
        </p:spPr>
        <p:txBody>
          <a:bodyPr>
            <a:normAutofit/>
          </a:bodyPr>
          <a:lstStyle/>
          <a:p>
            <a:r>
              <a:rPr kumimoji="1" lang="zh-CN" altLang="en-US" sz="3200" dirty="0" smtClean="0">
                <a:latin typeface="Adobe 楷体 Std R" panose="02020400000000000000" pitchFamily="18" charset="-122"/>
                <a:ea typeface="Adobe 楷体 Std R" panose="02020400000000000000" pitchFamily="18" charset="-122"/>
              </a:rPr>
              <a:t>动态自适应流媒体是满足网络视频应用环境的异构性的主要途径</a:t>
            </a:r>
            <a:endParaRPr kumimoji="1" lang="zh-CN" altLang="en-US" sz="32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488440" y="1697661"/>
            <a:ext cx="7772400" cy="4836237"/>
          </a:xfrm>
        </p:spPr>
        <p:txBody>
          <a:bodyPr>
            <a:normAutofit/>
          </a:bodyPr>
          <a:lstStyle/>
          <a:p>
            <a:pPr>
              <a:buClr>
                <a:srgbClr val="C00000"/>
              </a:buClr>
            </a:pPr>
            <a:r>
              <a:rPr kumimoji="1" lang="en-US" altLang="zh-CN" sz="2400" dirty="0" smtClean="0">
                <a:latin typeface="Adobe 楷体 Std R" panose="02020400000000000000" pitchFamily="18" charset="-122"/>
                <a:ea typeface="Adobe 楷体 Std R" panose="02020400000000000000" pitchFamily="18" charset="-122"/>
              </a:rPr>
              <a:t>DASH</a:t>
            </a:r>
            <a:r>
              <a:rPr kumimoji="1" lang="zh-CN" altLang="en-US" sz="2400" dirty="0">
                <a:latin typeface="Adobe 楷体 Std R" panose="02020400000000000000" pitchFamily="18" charset="-122"/>
                <a:ea typeface="Adobe 楷体 Std R" panose="02020400000000000000" pitchFamily="18" charset="-122"/>
              </a:rPr>
              <a:t>：</a:t>
            </a:r>
            <a:r>
              <a:rPr kumimoji="1" lang="en-US" altLang="zh-CN" sz="2400" dirty="0" smtClean="0">
                <a:latin typeface="Adobe 楷体 Std R" panose="02020400000000000000" pitchFamily="18" charset="-122"/>
                <a:ea typeface="Adobe 楷体 Std R" panose="02020400000000000000" pitchFamily="18" charset="-122"/>
              </a:rPr>
              <a:t>Dynamic </a:t>
            </a:r>
            <a:r>
              <a:rPr kumimoji="1" lang="en-US" altLang="zh-CN" sz="2400" dirty="0">
                <a:latin typeface="Adobe 楷体 Std R" panose="02020400000000000000" pitchFamily="18" charset="-122"/>
                <a:ea typeface="Adobe 楷体 Std R" panose="02020400000000000000" pitchFamily="18" charset="-122"/>
              </a:rPr>
              <a:t>Adaptive Streaming over </a:t>
            </a:r>
            <a:r>
              <a:rPr kumimoji="1" lang="en-US" altLang="zh-CN" sz="2400" dirty="0" smtClean="0">
                <a:latin typeface="Adobe 楷体 Std R" panose="02020400000000000000" pitchFamily="18" charset="-122"/>
                <a:ea typeface="Adobe 楷体 Std R" panose="02020400000000000000" pitchFamily="18" charset="-122"/>
              </a:rPr>
              <a:t>HTTP</a:t>
            </a:r>
            <a:endParaRPr kumimoji="1" lang="en-US" altLang="zh-CN" sz="2400" dirty="0">
              <a:latin typeface="Adobe 楷体 Std R" panose="02020400000000000000" pitchFamily="18" charset="-122"/>
              <a:ea typeface="Adobe 楷体 Std R" panose="02020400000000000000" pitchFamily="18" charset="-122"/>
            </a:endParaRPr>
          </a:p>
          <a:p>
            <a:pPr lvl="1">
              <a:buClr>
                <a:srgbClr val="C00000"/>
              </a:buClr>
            </a:pPr>
            <a:r>
              <a:rPr lang="zh-CN" altLang="zh-CN" sz="2200" dirty="0" smtClean="0">
                <a:latin typeface="Adobe 楷体 Std R" panose="02020400000000000000" pitchFamily="18" charset="-122"/>
                <a:ea typeface="Adobe 楷体 Std R" panose="02020400000000000000" pitchFamily="18" charset="-122"/>
              </a:rPr>
              <a:t>分段</a:t>
            </a:r>
            <a:r>
              <a:rPr lang="en-US" altLang="zh-CN" sz="2200" dirty="0">
                <a:latin typeface="Adobe 楷体 Std R" panose="02020400000000000000" pitchFamily="18" charset="-122"/>
                <a:ea typeface="Adobe 楷体 Std R" panose="02020400000000000000" pitchFamily="18" charset="-122"/>
              </a:rPr>
              <a:t> </a:t>
            </a:r>
            <a:r>
              <a:rPr lang="en-US" altLang="zh-CN" sz="2200" dirty="0" smtClean="0">
                <a:latin typeface="Adobe 楷体 Std R" panose="02020400000000000000" pitchFamily="18" charset="-122"/>
                <a:ea typeface="Adobe 楷体 Std R" panose="02020400000000000000" pitchFamily="18" charset="-122"/>
              </a:rPr>
              <a:t> </a:t>
            </a:r>
            <a:r>
              <a:rPr lang="zh-CN" altLang="zh-CN" sz="2200" dirty="0" smtClean="0">
                <a:latin typeface="Adobe 楷体 Std R" panose="02020400000000000000" pitchFamily="18" charset="-122"/>
                <a:ea typeface="Adobe 楷体 Std R" panose="02020400000000000000" pitchFamily="18" charset="-122"/>
              </a:rPr>
              <a:t>每个</a:t>
            </a:r>
            <a:r>
              <a:rPr lang="zh-CN" altLang="zh-CN" sz="2200" dirty="0">
                <a:latin typeface="Adobe 楷体 Std R" panose="02020400000000000000" pitchFamily="18" charset="-122"/>
                <a:ea typeface="Adobe 楷体 Std R" panose="02020400000000000000" pitchFamily="18" charset="-122"/>
              </a:rPr>
              <a:t>段</a:t>
            </a:r>
            <a:r>
              <a:rPr lang="zh-CN" altLang="zh-CN" sz="2200" dirty="0" smtClean="0">
                <a:latin typeface="Adobe 楷体 Std R" panose="02020400000000000000" pitchFamily="18" charset="-122"/>
                <a:ea typeface="Adobe 楷体 Std R" panose="02020400000000000000" pitchFamily="18" charset="-122"/>
              </a:rPr>
              <a:t>单元多</a:t>
            </a:r>
            <a:r>
              <a:rPr lang="zh-CN" altLang="zh-CN" sz="2200" dirty="0">
                <a:latin typeface="Adobe 楷体 Std R" panose="02020400000000000000" pitchFamily="18" charset="-122"/>
                <a:ea typeface="Adobe 楷体 Std R" panose="02020400000000000000" pitchFamily="18" charset="-122"/>
              </a:rPr>
              <a:t>个码率</a:t>
            </a:r>
            <a:r>
              <a:rPr lang="zh-CN" altLang="zh-CN" sz="2200" dirty="0" smtClean="0">
                <a:latin typeface="Adobe 楷体 Std R" panose="02020400000000000000" pitchFamily="18" charset="-122"/>
                <a:ea typeface="Adobe 楷体 Std R" panose="02020400000000000000" pitchFamily="18" charset="-122"/>
              </a:rPr>
              <a:t>版本</a:t>
            </a:r>
            <a:endParaRPr lang="en-US" altLang="zh-CN" sz="2200" dirty="0" smtClean="0">
              <a:latin typeface="Adobe 楷体 Std R" panose="02020400000000000000" pitchFamily="18" charset="-122"/>
              <a:ea typeface="Adobe 楷体 Std R" panose="02020400000000000000" pitchFamily="18" charset="-122"/>
            </a:endParaRPr>
          </a:p>
          <a:p>
            <a:pPr lvl="1">
              <a:buClr>
                <a:srgbClr val="C00000"/>
              </a:buClr>
            </a:pPr>
            <a:endParaRPr kumimoji="1" lang="en-US" altLang="zh-CN" dirty="0">
              <a:latin typeface="Adobe 楷体 Std R" panose="02020400000000000000" pitchFamily="18" charset="-122"/>
              <a:ea typeface="Adobe 楷体 Std R" panose="02020400000000000000" pitchFamily="18" charset="-122"/>
            </a:endParaRPr>
          </a:p>
          <a:p>
            <a:pPr lvl="1">
              <a:buClr>
                <a:srgbClr val="C00000"/>
              </a:buClr>
            </a:pPr>
            <a:endParaRPr kumimoji="1" lang="en-US" altLang="zh-CN" dirty="0" smtClean="0">
              <a:latin typeface="Adobe 楷体 Std R" panose="02020400000000000000" pitchFamily="18" charset="-122"/>
              <a:ea typeface="Adobe 楷体 Std R" panose="02020400000000000000" pitchFamily="18" charset="-122"/>
            </a:endParaRPr>
          </a:p>
          <a:p>
            <a:pPr marL="457200" lvl="1" indent="0">
              <a:buClr>
                <a:srgbClr val="C00000"/>
              </a:buClr>
              <a:buNone/>
            </a:pPr>
            <a:endParaRPr kumimoji="1" lang="en-US" altLang="zh-CN" dirty="0" smtClean="0">
              <a:latin typeface="Adobe 楷体 Std R" panose="02020400000000000000" pitchFamily="18" charset="-122"/>
              <a:ea typeface="Adobe 楷体 Std R" panose="02020400000000000000" pitchFamily="18" charset="-122"/>
            </a:endParaRPr>
          </a:p>
          <a:p>
            <a:pPr lvl="1">
              <a:buClr>
                <a:srgbClr val="C00000"/>
              </a:buClr>
            </a:pPr>
            <a:endParaRPr kumimoji="1" lang="en-US" altLang="zh-CN" dirty="0">
              <a:latin typeface="Adobe 楷体 Std R" panose="02020400000000000000" pitchFamily="18" charset="-122"/>
              <a:ea typeface="Adobe 楷体 Std R" panose="02020400000000000000" pitchFamily="18" charset="-122"/>
            </a:endParaRPr>
          </a:p>
          <a:p>
            <a:pPr lvl="1">
              <a:buClr>
                <a:srgbClr val="C00000"/>
              </a:buClr>
            </a:pPr>
            <a:endParaRPr kumimoji="1" lang="en-US" altLang="zh-CN" dirty="0" smtClean="0">
              <a:latin typeface="Adobe 楷体 Std R" panose="02020400000000000000" pitchFamily="18" charset="-122"/>
              <a:ea typeface="Adobe 楷体 Std R" panose="02020400000000000000" pitchFamily="18" charset="-122"/>
            </a:endParaRPr>
          </a:p>
          <a:p>
            <a:pPr marL="457200" lvl="1" indent="0">
              <a:buClr>
                <a:srgbClr val="C00000"/>
              </a:buClr>
              <a:buNone/>
            </a:pPr>
            <a:endParaRPr kumimoji="1" lang="en-US" altLang="zh-CN" dirty="0" smtClean="0">
              <a:latin typeface="Adobe 楷体 Std R" panose="02020400000000000000" pitchFamily="18" charset="-122"/>
              <a:ea typeface="Adobe 楷体 Std R" panose="02020400000000000000" pitchFamily="18" charset="-122"/>
            </a:endParaRPr>
          </a:p>
          <a:p>
            <a:pPr lvl="1">
              <a:buClr>
                <a:srgbClr val="C00000"/>
              </a:buClr>
            </a:pPr>
            <a:r>
              <a:rPr kumimoji="1" lang="en-US" altLang="zh-CN" sz="2400" dirty="0" smtClean="0">
                <a:latin typeface="Adobe 楷体 Std R" panose="02020400000000000000" pitchFamily="18" charset="-122"/>
                <a:ea typeface="Adobe 楷体 Std R" panose="02020400000000000000" pitchFamily="18" charset="-122"/>
              </a:rPr>
              <a:t>DASH</a:t>
            </a:r>
            <a:r>
              <a:rPr kumimoji="1" lang="zh-CN" altLang="en-US" sz="2400" dirty="0" smtClean="0">
                <a:latin typeface="Adobe 楷体 Std R" panose="02020400000000000000" pitchFamily="18" charset="-122"/>
                <a:ea typeface="Adobe 楷体 Std R" panose="02020400000000000000" pitchFamily="18" charset="-122"/>
              </a:rPr>
              <a:t>技术标准：</a:t>
            </a:r>
            <a:r>
              <a:rPr kumimoji="1" lang="en-US" altLang="zh-CN" sz="2400" dirty="0" smtClean="0">
                <a:latin typeface="Adobe 楷体 Std R" panose="02020400000000000000" pitchFamily="18" charset="-122"/>
                <a:ea typeface="Adobe 楷体 Std R" panose="02020400000000000000" pitchFamily="18" charset="-122"/>
              </a:rPr>
              <a:t>3GP-DASH</a:t>
            </a:r>
            <a:r>
              <a:rPr kumimoji="1" lang="zh-CN" altLang="en-US" sz="2400" dirty="0" smtClean="0">
                <a:latin typeface="Adobe 楷体 Std R" panose="02020400000000000000" pitchFamily="18" charset="-122"/>
                <a:ea typeface="Adobe 楷体 Std R" panose="02020400000000000000" pitchFamily="18" charset="-122"/>
              </a:rPr>
              <a:t>和</a:t>
            </a:r>
            <a:r>
              <a:rPr kumimoji="1" lang="en-US" altLang="zh-CN" sz="2400" dirty="0" smtClean="0">
                <a:latin typeface="Adobe 楷体 Std R" panose="02020400000000000000" pitchFamily="18" charset="-122"/>
                <a:ea typeface="Adobe 楷体 Std R" panose="02020400000000000000" pitchFamily="18" charset="-122"/>
              </a:rPr>
              <a:t>MPEG-DASH</a:t>
            </a:r>
          </a:p>
          <a:p>
            <a:pPr lvl="1">
              <a:buClr>
                <a:srgbClr val="C00000"/>
              </a:buClr>
            </a:pPr>
            <a:r>
              <a:rPr kumimoji="1" lang="en-US" altLang="zh-CN" sz="2400" dirty="0" smtClean="0">
                <a:latin typeface="Adobe 楷体 Std R" panose="02020400000000000000" pitchFamily="18" charset="-122"/>
                <a:ea typeface="Adobe 楷体 Std R" panose="02020400000000000000" pitchFamily="18" charset="-122"/>
              </a:rPr>
              <a:t>DASH</a:t>
            </a:r>
            <a:r>
              <a:rPr kumimoji="1" lang="zh-CN" altLang="en-US" sz="2400" dirty="0" smtClean="0">
                <a:latin typeface="Adobe 楷体 Std R" panose="02020400000000000000" pitchFamily="18" charset="-122"/>
                <a:ea typeface="Adobe 楷体 Std R" panose="02020400000000000000" pitchFamily="18" charset="-122"/>
              </a:rPr>
              <a:t>技术实现：</a:t>
            </a:r>
            <a:endParaRPr kumimoji="1" lang="en-US" altLang="zh-CN" sz="2400" dirty="0" smtClean="0">
              <a:latin typeface="Adobe 楷体 Std R" panose="02020400000000000000" pitchFamily="18" charset="-122"/>
              <a:ea typeface="Adobe 楷体 Std R" panose="02020400000000000000" pitchFamily="18" charset="-122"/>
            </a:endParaRPr>
          </a:p>
        </p:txBody>
      </p:sp>
      <p:grpSp>
        <p:nvGrpSpPr>
          <p:cNvPr id="137" name="组合 136"/>
          <p:cNvGrpSpPr/>
          <p:nvPr/>
        </p:nvGrpSpPr>
        <p:grpSpPr>
          <a:xfrm>
            <a:off x="3267873" y="5331804"/>
            <a:ext cx="5659964" cy="1012398"/>
            <a:chOff x="3261341" y="5181328"/>
            <a:chExt cx="4735230" cy="1012398"/>
          </a:xfrm>
        </p:grpSpPr>
        <p:pic>
          <p:nvPicPr>
            <p:cNvPr id="5" name="图片 4"/>
            <p:cNvPicPr>
              <a:picLocks noChangeAspect="1"/>
            </p:cNvPicPr>
            <p:nvPr/>
          </p:nvPicPr>
          <p:blipFill>
            <a:blip r:embed="rId3"/>
            <a:stretch>
              <a:fillRect/>
            </a:stretch>
          </p:blipFill>
          <p:spPr>
            <a:xfrm>
              <a:off x="4974483" y="5297905"/>
              <a:ext cx="1247575" cy="444052"/>
            </a:xfrm>
            <a:prstGeom prst="rect">
              <a:avLst/>
            </a:prstGeom>
          </p:spPr>
        </p:pic>
        <p:grpSp>
          <p:nvGrpSpPr>
            <p:cNvPr id="13" name="组合 12"/>
            <p:cNvGrpSpPr/>
            <p:nvPr/>
          </p:nvGrpSpPr>
          <p:grpSpPr>
            <a:xfrm>
              <a:off x="5948665" y="5181328"/>
              <a:ext cx="2047906" cy="1012398"/>
              <a:chOff x="4246242" y="5703957"/>
              <a:chExt cx="2047906" cy="1012398"/>
            </a:xfrm>
          </p:grpSpPr>
          <p:pic>
            <p:nvPicPr>
              <p:cNvPr id="7" name="图片 6"/>
              <p:cNvPicPr>
                <a:picLocks noChangeAspect="1"/>
              </p:cNvPicPr>
              <p:nvPr/>
            </p:nvPicPr>
            <p:blipFill>
              <a:blip r:embed="rId4"/>
              <a:stretch>
                <a:fillRect/>
              </a:stretch>
            </p:blipFill>
            <p:spPr>
              <a:xfrm>
                <a:off x="5023286" y="5703957"/>
                <a:ext cx="493819" cy="486222"/>
              </a:xfrm>
              <a:prstGeom prst="rect">
                <a:avLst/>
              </a:prstGeom>
            </p:spPr>
          </p:pic>
          <p:sp>
            <p:nvSpPr>
              <p:cNvPr id="8" name="文本框 7"/>
              <p:cNvSpPr txBox="1"/>
              <p:nvPr/>
            </p:nvSpPr>
            <p:spPr>
              <a:xfrm>
                <a:off x="4246242" y="6254690"/>
                <a:ext cx="2047906" cy="461665"/>
              </a:xfrm>
              <a:prstGeom prst="rect">
                <a:avLst/>
              </a:prstGeom>
              <a:noFill/>
            </p:spPr>
            <p:txBody>
              <a:bodyPr wrap="square" rtlCol="0">
                <a:spAutoFit/>
              </a:bodyPr>
              <a:lstStyle/>
              <a:p>
                <a:r>
                  <a:rPr lang="en-US" altLang="zh-CN" sz="1200" dirty="0" smtClean="0">
                    <a:latin typeface="Adobe 楷体 Std R" panose="02020400000000000000" pitchFamily="18" charset="-122"/>
                    <a:ea typeface="Adobe 楷体 Std R" panose="02020400000000000000" pitchFamily="18" charset="-122"/>
                  </a:rPr>
                  <a:t>Adobe HTTP Dynamic Streaming</a:t>
                </a:r>
                <a:endParaRPr lang="zh-CN" altLang="en-US" sz="1200" dirty="0">
                  <a:latin typeface="Adobe 楷体 Std R" panose="02020400000000000000" pitchFamily="18" charset="-122"/>
                  <a:ea typeface="Adobe 楷体 Std R" panose="02020400000000000000" pitchFamily="18" charset="-122"/>
                </a:endParaRPr>
              </a:p>
            </p:txBody>
          </p:sp>
        </p:grpSp>
        <p:grpSp>
          <p:nvGrpSpPr>
            <p:cNvPr id="12" name="组合 11"/>
            <p:cNvGrpSpPr/>
            <p:nvPr/>
          </p:nvGrpSpPr>
          <p:grpSpPr>
            <a:xfrm>
              <a:off x="3261341" y="5190423"/>
              <a:ext cx="1643971" cy="738150"/>
              <a:chOff x="7250580" y="2896762"/>
              <a:chExt cx="1754112" cy="738150"/>
            </a:xfrm>
          </p:grpSpPr>
          <p:pic>
            <p:nvPicPr>
              <p:cNvPr id="10" name="图片 9"/>
              <p:cNvPicPr>
                <a:picLocks noChangeAspect="1"/>
              </p:cNvPicPr>
              <p:nvPr/>
            </p:nvPicPr>
            <p:blipFill>
              <a:blip r:embed="rId5"/>
              <a:stretch>
                <a:fillRect/>
              </a:stretch>
            </p:blipFill>
            <p:spPr>
              <a:xfrm>
                <a:off x="7568531" y="2896762"/>
                <a:ext cx="600075" cy="428625"/>
              </a:xfrm>
              <a:prstGeom prst="rect">
                <a:avLst/>
              </a:prstGeom>
            </p:spPr>
          </p:pic>
          <p:sp>
            <p:nvSpPr>
              <p:cNvPr id="11" name="文本框 10"/>
              <p:cNvSpPr txBox="1"/>
              <p:nvPr/>
            </p:nvSpPr>
            <p:spPr>
              <a:xfrm>
                <a:off x="7250580" y="3357913"/>
                <a:ext cx="1754112" cy="276999"/>
              </a:xfrm>
              <a:prstGeom prst="rect">
                <a:avLst/>
              </a:prstGeom>
              <a:noFill/>
            </p:spPr>
            <p:txBody>
              <a:bodyPr wrap="square" rtlCol="0">
                <a:spAutoFit/>
              </a:bodyPr>
              <a:lstStyle/>
              <a:p>
                <a:r>
                  <a:rPr lang="en-US" altLang="zh-CN" sz="1200" dirty="0" smtClean="0">
                    <a:latin typeface="Adobe 楷体 Std R" panose="02020400000000000000" pitchFamily="18" charset="-122"/>
                    <a:ea typeface="Adobe 楷体 Std R" panose="02020400000000000000" pitchFamily="18" charset="-122"/>
                  </a:rPr>
                  <a:t>HTTP Live Streaming</a:t>
                </a:r>
                <a:endParaRPr lang="zh-CN" altLang="en-US" sz="1200" dirty="0">
                  <a:latin typeface="Adobe 楷体 Std R" panose="02020400000000000000" pitchFamily="18" charset="-122"/>
                  <a:ea typeface="Adobe 楷体 Std R" panose="02020400000000000000" pitchFamily="18" charset="-122"/>
                </a:endParaRPr>
              </a:p>
            </p:txBody>
          </p:sp>
        </p:grpSp>
      </p:grpSp>
      <p:grpSp>
        <p:nvGrpSpPr>
          <p:cNvPr id="162" name="组合 161"/>
          <p:cNvGrpSpPr/>
          <p:nvPr/>
        </p:nvGrpSpPr>
        <p:grpSpPr>
          <a:xfrm>
            <a:off x="1386058" y="2414373"/>
            <a:ext cx="5934195" cy="2504829"/>
            <a:chOff x="457200" y="1506972"/>
            <a:chExt cx="7323221" cy="3493185"/>
          </a:xfrm>
        </p:grpSpPr>
        <p:sp>
          <p:nvSpPr>
            <p:cNvPr id="138" name="矩形 137"/>
            <p:cNvSpPr/>
            <p:nvPr/>
          </p:nvSpPr>
          <p:spPr bwMode="auto">
            <a:xfrm>
              <a:off x="457200" y="4365104"/>
              <a:ext cx="2314600" cy="432048"/>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smtClean="0"/>
                <a:t>Video Buffer</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139" name="矩形 138"/>
            <p:cNvSpPr/>
            <p:nvPr/>
          </p:nvSpPr>
          <p:spPr bwMode="auto">
            <a:xfrm>
              <a:off x="457200" y="3573016"/>
              <a:ext cx="2314600" cy="504056"/>
            </a:xfrm>
            <a:prstGeom prst="rect">
              <a:avLst/>
            </a:prstGeom>
            <a:solidFill>
              <a:srgbClr val="FCCBA1"/>
            </a:solidFill>
            <a:ln w="9525" cap="flat" cmpd="sng" algn="ctr">
              <a:solidFill>
                <a:schemeClr val="bg2">
                  <a:lumMod val="5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smtClean="0"/>
                <a:t>B/W Estimation</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140" name="矩形 139"/>
            <p:cNvSpPr/>
            <p:nvPr/>
          </p:nvSpPr>
          <p:spPr bwMode="auto">
            <a:xfrm>
              <a:off x="457200" y="2564904"/>
              <a:ext cx="2314600" cy="504056"/>
            </a:xfrm>
            <a:prstGeom prst="rect">
              <a:avLst/>
            </a:prstGeom>
            <a:solidFill>
              <a:srgbClr val="CDDCAB"/>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Scheduler</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141" name="矩形 140"/>
            <p:cNvSpPr/>
            <p:nvPr/>
          </p:nvSpPr>
          <p:spPr bwMode="auto">
            <a:xfrm>
              <a:off x="457200" y="3068960"/>
              <a:ext cx="2314600" cy="504056"/>
            </a:xfrm>
            <a:prstGeom prst="rect">
              <a:avLst/>
            </a:prstGeom>
            <a:solidFill>
              <a:srgbClr val="C1B2D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smtClean="0"/>
                <a:t>Adaptation</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142" name="文本框 141"/>
            <p:cNvSpPr txBox="1"/>
            <p:nvPr/>
          </p:nvSpPr>
          <p:spPr>
            <a:xfrm>
              <a:off x="1213029" y="2060848"/>
              <a:ext cx="838691" cy="369332"/>
            </a:xfrm>
            <a:prstGeom prst="rect">
              <a:avLst/>
            </a:prstGeom>
            <a:noFill/>
          </p:spPr>
          <p:txBody>
            <a:bodyPr wrap="none" rtlCol="0">
              <a:spAutoFit/>
            </a:bodyPr>
            <a:lstStyle/>
            <a:p>
              <a:r>
                <a:rPr lang="en-US" altLang="zh-CN" dirty="0" smtClean="0"/>
                <a:t>Player</a:t>
              </a:r>
              <a:endParaRPr lang="zh-CN" altLang="en-US" dirty="0"/>
            </a:p>
          </p:txBody>
        </p:sp>
        <p:pic>
          <p:nvPicPr>
            <p:cNvPr id="143" name="内容占位符 3"/>
            <p:cNvPicPr>
              <a:picLocks noChangeAspect="1"/>
            </p:cNvPicPr>
            <p:nvPr/>
          </p:nvPicPr>
          <p:blipFill rotWithShape="1">
            <a:blip r:embed="rId6">
              <a:extLst>
                <a:ext uri="{28A0092B-C50C-407E-A947-70E740481C1C}">
                  <a14:useLocalDpi xmlns:a14="http://schemas.microsoft.com/office/drawing/2010/main" val="0"/>
                </a:ext>
              </a:extLst>
            </a:blip>
            <a:srcRect l="74258" t="42099" r="19861" b="35042"/>
            <a:stretch/>
          </p:blipFill>
          <p:spPr bwMode="auto">
            <a:xfrm>
              <a:off x="5436096" y="2910916"/>
              <a:ext cx="576064"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4" name="云形 143"/>
            <p:cNvSpPr/>
            <p:nvPr/>
          </p:nvSpPr>
          <p:spPr bwMode="auto">
            <a:xfrm>
              <a:off x="4680012" y="2533881"/>
              <a:ext cx="2088232" cy="1690174"/>
            </a:xfrm>
            <a:prstGeom prst="cloud">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45" name="上弧形箭头 144"/>
            <p:cNvSpPr/>
            <p:nvPr/>
          </p:nvSpPr>
          <p:spPr bwMode="auto">
            <a:xfrm>
              <a:off x="2709663" y="2352762"/>
              <a:ext cx="2348391" cy="573476"/>
            </a:xfrm>
            <a:prstGeom prst="curved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46" name="上弧形箭头 145"/>
            <p:cNvSpPr/>
            <p:nvPr/>
          </p:nvSpPr>
          <p:spPr bwMode="auto">
            <a:xfrm rot="10800000">
              <a:off x="2694347" y="3755743"/>
              <a:ext cx="2348391" cy="573476"/>
            </a:xfrm>
            <a:prstGeom prst="curved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47" name="文本框 146"/>
            <p:cNvSpPr txBox="1"/>
            <p:nvPr/>
          </p:nvSpPr>
          <p:spPr>
            <a:xfrm>
              <a:off x="3165158" y="3825044"/>
              <a:ext cx="1364476" cy="369332"/>
            </a:xfrm>
            <a:prstGeom prst="rect">
              <a:avLst/>
            </a:prstGeom>
            <a:noFill/>
          </p:spPr>
          <p:txBody>
            <a:bodyPr wrap="none" rtlCol="0">
              <a:spAutoFit/>
            </a:bodyPr>
            <a:lstStyle/>
            <a:p>
              <a:r>
                <a:rPr lang="en-US" altLang="zh-CN" dirty="0" smtClean="0"/>
                <a:t>Throughput</a:t>
              </a:r>
              <a:endParaRPr lang="zh-CN" altLang="en-US" dirty="0"/>
            </a:p>
          </p:txBody>
        </p:sp>
        <p:sp>
          <p:nvSpPr>
            <p:cNvPr id="148" name="矩形 147"/>
            <p:cNvSpPr/>
            <p:nvPr/>
          </p:nvSpPr>
          <p:spPr bwMode="auto">
            <a:xfrm>
              <a:off x="3328519" y="4402521"/>
              <a:ext cx="326722" cy="10942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49" name="矩形 148"/>
            <p:cNvSpPr/>
            <p:nvPr/>
          </p:nvSpPr>
          <p:spPr bwMode="auto">
            <a:xfrm>
              <a:off x="4308685" y="4393463"/>
              <a:ext cx="326722" cy="10942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50" name="矩形 149"/>
            <p:cNvSpPr/>
            <p:nvPr/>
          </p:nvSpPr>
          <p:spPr bwMode="auto">
            <a:xfrm>
              <a:off x="3818602" y="4398520"/>
              <a:ext cx="326722" cy="10942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51" name="文本框 150"/>
            <p:cNvSpPr txBox="1"/>
            <p:nvPr/>
          </p:nvSpPr>
          <p:spPr>
            <a:xfrm>
              <a:off x="3533061" y="4499828"/>
              <a:ext cx="966931" cy="369332"/>
            </a:xfrm>
            <a:prstGeom prst="rect">
              <a:avLst/>
            </a:prstGeom>
            <a:noFill/>
          </p:spPr>
          <p:txBody>
            <a:bodyPr wrap="none" rtlCol="0">
              <a:spAutoFit/>
            </a:bodyPr>
            <a:lstStyle/>
            <a:p>
              <a:r>
                <a:rPr lang="en-US" altLang="zh-CN" dirty="0" smtClean="0"/>
                <a:t>Chunks</a:t>
              </a:r>
              <a:endParaRPr lang="zh-CN" altLang="en-US" dirty="0"/>
            </a:p>
          </p:txBody>
        </p:sp>
        <p:cxnSp>
          <p:nvCxnSpPr>
            <p:cNvPr id="152" name="直接箭头连接符 151"/>
            <p:cNvCxnSpPr/>
            <p:nvPr/>
          </p:nvCxnSpPr>
          <p:spPr bwMode="auto">
            <a:xfrm>
              <a:off x="3001797" y="2225963"/>
              <a:ext cx="1930243" cy="0"/>
            </a:xfrm>
            <a:prstGeom prst="straightConnector1">
              <a:avLst/>
            </a:prstGeom>
            <a:ln>
              <a:headEnd type="none" w="med" len="med"/>
              <a:tailEnd type="triangle"/>
            </a:ln>
            <a:extLst/>
          </p:spPr>
          <p:style>
            <a:lnRef idx="1">
              <a:schemeClr val="accent2"/>
            </a:lnRef>
            <a:fillRef idx="0">
              <a:schemeClr val="accent2"/>
            </a:fillRef>
            <a:effectRef idx="0">
              <a:schemeClr val="accent2"/>
            </a:effectRef>
            <a:fontRef idx="minor">
              <a:schemeClr val="tx1"/>
            </a:fontRef>
          </p:style>
        </p:cxnSp>
        <p:sp>
          <p:nvSpPr>
            <p:cNvPr id="153" name="矩形 152"/>
            <p:cNvSpPr/>
            <p:nvPr/>
          </p:nvSpPr>
          <p:spPr bwMode="auto">
            <a:xfrm>
              <a:off x="3335160" y="2030362"/>
              <a:ext cx="113176" cy="77859"/>
            </a:xfrm>
            <a:prstGeom prst="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54" name="矩形 153"/>
            <p:cNvSpPr/>
            <p:nvPr/>
          </p:nvSpPr>
          <p:spPr bwMode="auto">
            <a:xfrm>
              <a:off x="4315326" y="2021304"/>
              <a:ext cx="113176" cy="77859"/>
            </a:xfrm>
            <a:prstGeom prst="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55" name="矩形 154"/>
            <p:cNvSpPr/>
            <p:nvPr/>
          </p:nvSpPr>
          <p:spPr bwMode="auto">
            <a:xfrm>
              <a:off x="3825243" y="2026361"/>
              <a:ext cx="113176" cy="77859"/>
            </a:xfrm>
            <a:prstGeom prst="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56" name="文本框 155"/>
            <p:cNvSpPr txBox="1"/>
            <p:nvPr/>
          </p:nvSpPr>
          <p:spPr>
            <a:xfrm>
              <a:off x="3340699" y="1506972"/>
              <a:ext cx="1159292" cy="369332"/>
            </a:xfrm>
            <a:prstGeom prst="rect">
              <a:avLst/>
            </a:prstGeom>
            <a:noFill/>
          </p:spPr>
          <p:txBody>
            <a:bodyPr wrap="none" rtlCol="0">
              <a:spAutoFit/>
            </a:bodyPr>
            <a:lstStyle/>
            <a:p>
              <a:r>
                <a:rPr lang="en-US" altLang="zh-CN" dirty="0" smtClean="0"/>
                <a:t>Requests</a:t>
              </a:r>
              <a:endParaRPr lang="zh-CN" altLang="en-US" dirty="0"/>
            </a:p>
          </p:txBody>
        </p:sp>
        <p:sp>
          <p:nvSpPr>
            <p:cNvPr id="157" name="文本框 156"/>
            <p:cNvSpPr txBox="1"/>
            <p:nvPr/>
          </p:nvSpPr>
          <p:spPr>
            <a:xfrm>
              <a:off x="5076056" y="2051556"/>
              <a:ext cx="620683" cy="369332"/>
            </a:xfrm>
            <a:prstGeom prst="rect">
              <a:avLst/>
            </a:prstGeom>
            <a:noFill/>
          </p:spPr>
          <p:txBody>
            <a:bodyPr wrap="none" rtlCol="0">
              <a:spAutoFit/>
            </a:bodyPr>
            <a:lstStyle/>
            <a:p>
              <a:r>
                <a:rPr lang="en-US" altLang="zh-CN" dirty="0" smtClean="0"/>
                <a:t>time</a:t>
              </a:r>
              <a:endParaRPr lang="zh-CN" altLang="en-US" dirty="0"/>
            </a:p>
          </p:txBody>
        </p:sp>
        <p:sp>
          <p:nvSpPr>
            <p:cNvPr id="158" name="文本框 157"/>
            <p:cNvSpPr txBox="1"/>
            <p:nvPr/>
          </p:nvSpPr>
          <p:spPr>
            <a:xfrm>
              <a:off x="6800666" y="2445071"/>
              <a:ext cx="979755" cy="369332"/>
            </a:xfrm>
            <a:prstGeom prst="rect">
              <a:avLst/>
            </a:prstGeom>
            <a:noFill/>
          </p:spPr>
          <p:txBody>
            <a:bodyPr wrap="none" rtlCol="0">
              <a:spAutoFit/>
            </a:bodyPr>
            <a:lstStyle/>
            <a:p>
              <a:r>
                <a:rPr lang="en-US" altLang="zh-CN" dirty="0" smtClean="0"/>
                <a:t>Bitrate1</a:t>
              </a:r>
              <a:endParaRPr lang="zh-CN" altLang="en-US" dirty="0"/>
            </a:p>
          </p:txBody>
        </p:sp>
        <p:sp>
          <p:nvSpPr>
            <p:cNvPr id="159" name="文本框 158"/>
            <p:cNvSpPr txBox="1"/>
            <p:nvPr/>
          </p:nvSpPr>
          <p:spPr>
            <a:xfrm>
              <a:off x="6800666" y="2741572"/>
              <a:ext cx="979755" cy="369332"/>
            </a:xfrm>
            <a:prstGeom prst="rect">
              <a:avLst/>
            </a:prstGeom>
            <a:noFill/>
          </p:spPr>
          <p:txBody>
            <a:bodyPr wrap="none" rtlCol="0">
              <a:spAutoFit/>
            </a:bodyPr>
            <a:lstStyle/>
            <a:p>
              <a:r>
                <a:rPr lang="en-US" altLang="zh-CN" dirty="0" smtClean="0"/>
                <a:t>Bitrate2</a:t>
              </a:r>
              <a:endParaRPr lang="zh-CN" altLang="en-US" dirty="0"/>
            </a:p>
          </p:txBody>
        </p:sp>
        <p:sp>
          <p:nvSpPr>
            <p:cNvPr id="160" name="文本框 159"/>
            <p:cNvSpPr txBox="1"/>
            <p:nvPr/>
          </p:nvSpPr>
          <p:spPr>
            <a:xfrm>
              <a:off x="6800666" y="4630825"/>
              <a:ext cx="979755" cy="369332"/>
            </a:xfrm>
            <a:prstGeom prst="rect">
              <a:avLst/>
            </a:prstGeom>
            <a:noFill/>
          </p:spPr>
          <p:txBody>
            <a:bodyPr wrap="none" rtlCol="0">
              <a:spAutoFit/>
            </a:bodyPr>
            <a:lstStyle/>
            <a:p>
              <a:r>
                <a:rPr lang="en-US" altLang="zh-CN" dirty="0" smtClean="0"/>
                <a:t>Bitrate3</a:t>
              </a:r>
              <a:endParaRPr lang="zh-CN" altLang="en-US" dirty="0"/>
            </a:p>
          </p:txBody>
        </p:sp>
        <p:sp>
          <p:nvSpPr>
            <p:cNvPr id="161" name="文本框 160"/>
            <p:cNvSpPr txBox="1"/>
            <p:nvPr/>
          </p:nvSpPr>
          <p:spPr>
            <a:xfrm>
              <a:off x="7092280" y="3100149"/>
              <a:ext cx="461665" cy="925894"/>
            </a:xfrm>
            <a:prstGeom prst="rect">
              <a:avLst/>
            </a:prstGeom>
            <a:noFill/>
          </p:spPr>
          <p:txBody>
            <a:bodyPr vert="eaVert" wrap="none" rtlCol="0">
              <a:spAutoFit/>
            </a:bodyPr>
            <a:lstStyle/>
            <a:p>
              <a:r>
                <a:rPr lang="en-US" altLang="zh-CN" dirty="0" smtClean="0"/>
                <a:t>.............</a:t>
              </a:r>
              <a:endParaRPr lang="zh-CN" altLang="en-US" dirty="0"/>
            </a:p>
          </p:txBody>
        </p:sp>
      </p:grpSp>
    </p:spTree>
    <p:extLst>
      <p:ext uri="{BB962C8B-B14F-4D97-AF65-F5344CB8AC3E}">
        <p14:creationId xmlns:p14="http://schemas.microsoft.com/office/powerpoint/2010/main" val="6563367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25600" y="273860"/>
            <a:ext cx="6908800" cy="1143000"/>
          </a:xfrm>
        </p:spPr>
        <p:txBody>
          <a:bodyPr>
            <a:normAutofit/>
          </a:bodyPr>
          <a:lstStyle/>
          <a:p>
            <a:r>
              <a:rPr kumimoji="1" lang="zh-CN" altLang="en-US" sz="3200" dirty="0" smtClean="0">
                <a:latin typeface="Adobe 楷体 Std R" panose="02020400000000000000" pitchFamily="18" charset="-122"/>
                <a:ea typeface="Adobe 楷体 Std R" panose="02020400000000000000" pitchFamily="18" charset="-122"/>
              </a:rPr>
              <a:t>多</a:t>
            </a:r>
            <a:r>
              <a:rPr kumimoji="1" lang="en-US" altLang="zh-CN" sz="3200" dirty="0" smtClean="0">
                <a:latin typeface="Adobe 楷体 Std R" panose="02020400000000000000" pitchFamily="18" charset="-122"/>
                <a:ea typeface="Adobe 楷体 Std R" panose="02020400000000000000" pitchFamily="18" charset="-122"/>
              </a:rPr>
              <a:t>CDN</a:t>
            </a:r>
            <a:r>
              <a:rPr kumimoji="1" lang="zh-CN" altLang="en-US" sz="3200" dirty="0" smtClean="0">
                <a:latin typeface="Adobe 楷体 Std R" panose="02020400000000000000" pitchFamily="18" charset="-122"/>
                <a:ea typeface="Adobe 楷体 Std R" panose="02020400000000000000" pitchFamily="18" charset="-122"/>
              </a:rPr>
              <a:t>自适应流媒体分发主要问题</a:t>
            </a:r>
            <a:endParaRPr kumimoji="1" lang="en-US" altLang="zh-CN" sz="32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418908" y="1593082"/>
            <a:ext cx="7772400" cy="4725978"/>
          </a:xfrm>
        </p:spPr>
        <p:txBody>
          <a:bodyPr>
            <a:normAutofit/>
          </a:bodyPr>
          <a:lstStyle/>
          <a:p>
            <a:pPr>
              <a:buClr>
                <a:srgbClr val="C00000"/>
              </a:buClr>
            </a:pPr>
            <a:r>
              <a:rPr kumimoji="1" lang="zh-CN" altLang="en-US" sz="2400" dirty="0" smtClean="0">
                <a:latin typeface="Adobe 楷体 Std R" panose="02020400000000000000" pitchFamily="18" charset="-122"/>
                <a:ea typeface="Adobe 楷体 Std R" panose="02020400000000000000" pitchFamily="18" charset="-122"/>
              </a:rPr>
              <a:t>内容部署问题：如何为视频选择需要部署的</a:t>
            </a:r>
            <a:r>
              <a:rPr kumimoji="1" lang="en-US" altLang="zh-CN" sz="2400" dirty="0" smtClean="0">
                <a:latin typeface="Adobe 楷体 Std R" panose="02020400000000000000" pitchFamily="18" charset="-122"/>
                <a:ea typeface="Adobe 楷体 Std R" panose="02020400000000000000" pitchFamily="18" charset="-122"/>
              </a:rPr>
              <a:t>CDN</a:t>
            </a:r>
            <a:r>
              <a:rPr kumimoji="1" lang="zh-CN" altLang="en-US" sz="2400" dirty="0" smtClean="0">
                <a:latin typeface="Adobe 楷体 Std R" panose="02020400000000000000" pitchFamily="18" charset="-122"/>
                <a:ea typeface="Adobe 楷体 Std R" panose="02020400000000000000" pitchFamily="18" charset="-122"/>
              </a:rPr>
              <a:t>以及</a:t>
            </a:r>
            <a:r>
              <a:rPr kumimoji="1" lang="en-US" altLang="zh-CN" sz="2400" dirty="0" smtClean="0">
                <a:latin typeface="Adobe 楷体 Std R" panose="02020400000000000000" pitchFamily="18" charset="-122"/>
                <a:ea typeface="Adobe 楷体 Std R" panose="02020400000000000000" pitchFamily="18" charset="-122"/>
              </a:rPr>
              <a:t>CDN</a:t>
            </a:r>
            <a:r>
              <a:rPr kumimoji="1" lang="zh-CN" altLang="en-US" sz="2400" dirty="0" smtClean="0">
                <a:latin typeface="Adobe 楷体 Std R" panose="02020400000000000000" pitchFamily="18" charset="-122"/>
                <a:ea typeface="Adobe 楷体 Std R" panose="02020400000000000000" pitchFamily="18" charset="-122"/>
              </a:rPr>
              <a:t>节点上需要缓存的视频版本</a:t>
            </a:r>
            <a:endParaRPr kumimoji="1" lang="en-US" altLang="zh-CN" sz="2400" dirty="0" smtClean="0">
              <a:latin typeface="Adobe 楷体 Std R" panose="02020400000000000000" pitchFamily="18" charset="-122"/>
              <a:ea typeface="Adobe 楷体 Std R" panose="02020400000000000000" pitchFamily="18" charset="-122"/>
            </a:endParaRPr>
          </a:p>
          <a:p>
            <a:pPr lvl="1">
              <a:buClr>
                <a:srgbClr val="C00000"/>
              </a:buClr>
            </a:pPr>
            <a:r>
              <a:rPr kumimoji="1" lang="zh-CN" altLang="en-US" sz="2200" dirty="0" smtClean="0">
                <a:latin typeface="Adobe 楷体 Std R" panose="02020400000000000000" pitchFamily="18" charset="-122"/>
                <a:ea typeface="Adobe 楷体 Std R" panose="02020400000000000000" pitchFamily="18" charset="-122"/>
              </a:rPr>
              <a:t>资源需求的波动  固定码率测压力的方法不再适用；</a:t>
            </a:r>
            <a:endParaRPr kumimoji="1" lang="en-US" altLang="zh-CN" sz="2200" dirty="0" smtClean="0">
              <a:latin typeface="Adobe 楷体 Std R" panose="02020400000000000000" pitchFamily="18" charset="-122"/>
              <a:ea typeface="Adobe 楷体 Std R" panose="02020400000000000000" pitchFamily="18" charset="-122"/>
            </a:endParaRPr>
          </a:p>
          <a:p>
            <a:pPr lvl="1">
              <a:buClr>
                <a:srgbClr val="C00000"/>
              </a:buClr>
            </a:pPr>
            <a:r>
              <a:rPr kumimoji="1" lang="zh-CN" altLang="en-US" sz="2200" dirty="0">
                <a:latin typeface="Adobe 楷体 Std R" panose="02020400000000000000" pitchFamily="18" charset="-122"/>
                <a:ea typeface="Adobe 楷体 Std R" panose="02020400000000000000" pitchFamily="18" charset="-122"/>
              </a:rPr>
              <a:t>不同的版本的流行度不同</a:t>
            </a:r>
            <a:endParaRPr kumimoji="1" lang="en-US" altLang="zh-CN" sz="2200" dirty="0">
              <a:latin typeface="Adobe 楷体 Std R" panose="02020400000000000000" pitchFamily="18" charset="-122"/>
              <a:ea typeface="Adobe 楷体 Std R" panose="02020400000000000000" pitchFamily="18" charset="-122"/>
            </a:endParaRPr>
          </a:p>
          <a:p>
            <a:pPr lvl="2">
              <a:buClr>
                <a:srgbClr val="C00000"/>
              </a:buClr>
            </a:pPr>
            <a:r>
              <a:rPr kumimoji="1" lang="zh-CN" altLang="en-US" sz="2200" dirty="0">
                <a:latin typeface="Adobe 楷体 Std R" panose="02020400000000000000" pitchFamily="18" charset="-122"/>
                <a:ea typeface="Adobe 楷体 Std R" panose="02020400000000000000" pitchFamily="18" charset="-122"/>
              </a:rPr>
              <a:t>视频数据块请求偏好</a:t>
            </a:r>
            <a:endParaRPr kumimoji="1" lang="en-US" altLang="zh-CN" sz="2200" dirty="0">
              <a:latin typeface="Adobe 楷体 Std R" panose="02020400000000000000" pitchFamily="18" charset="-122"/>
              <a:ea typeface="Adobe 楷体 Std R" panose="02020400000000000000" pitchFamily="18" charset="-122"/>
            </a:endParaRPr>
          </a:p>
          <a:p>
            <a:pPr lvl="2">
              <a:buClr>
                <a:srgbClr val="C00000"/>
              </a:buClr>
            </a:pPr>
            <a:r>
              <a:rPr kumimoji="1" lang="en-US" altLang="zh-CN" sz="2200" dirty="0">
                <a:latin typeface="Adobe 楷体 Std R" panose="02020400000000000000" pitchFamily="18" charset="-122"/>
                <a:ea typeface="Adobe 楷体 Std R" panose="02020400000000000000" pitchFamily="18" charset="-122"/>
              </a:rPr>
              <a:t>CDN</a:t>
            </a:r>
            <a:r>
              <a:rPr kumimoji="1" lang="zh-CN" altLang="en-US" sz="2200" dirty="0">
                <a:latin typeface="Adobe 楷体 Std R" panose="02020400000000000000" pitchFamily="18" charset="-122"/>
                <a:ea typeface="Adobe 楷体 Std R" panose="02020400000000000000" pitchFamily="18" charset="-122"/>
              </a:rPr>
              <a:t>区域对视频版本的偏好</a:t>
            </a:r>
            <a:endParaRPr lang="en-US" altLang="zh-CN" sz="2200" dirty="0">
              <a:latin typeface="Adobe 楷体 Std R" panose="02020400000000000000" pitchFamily="18" charset="-122"/>
              <a:ea typeface="Adobe 楷体 Std R" panose="02020400000000000000" pitchFamily="18" charset="-122"/>
            </a:endParaRPr>
          </a:p>
          <a:p>
            <a:pPr lvl="1"/>
            <a:endParaRPr kumimoji="1" lang="en-US" altLang="zh-CN" dirty="0" smtClean="0"/>
          </a:p>
        </p:txBody>
      </p:sp>
      <p:pic>
        <p:nvPicPr>
          <p:cNvPr id="6" name="图片 5"/>
          <p:cNvPicPr>
            <a:picLocks noChangeAspect="1"/>
          </p:cNvPicPr>
          <p:nvPr/>
        </p:nvPicPr>
        <p:blipFill>
          <a:blip r:embed="rId3"/>
          <a:stretch>
            <a:fillRect/>
          </a:stretch>
        </p:blipFill>
        <p:spPr>
          <a:xfrm>
            <a:off x="4470208" y="4097363"/>
            <a:ext cx="4673792" cy="2221697"/>
          </a:xfrm>
          <a:prstGeom prst="rect">
            <a:avLst/>
          </a:prstGeom>
        </p:spPr>
      </p:pic>
      <p:pic>
        <p:nvPicPr>
          <p:cNvPr id="8" name="图片 7"/>
          <p:cNvPicPr>
            <a:picLocks noChangeAspect="1"/>
          </p:cNvPicPr>
          <p:nvPr/>
        </p:nvPicPr>
        <p:blipFill>
          <a:blip r:embed="rId4"/>
          <a:stretch>
            <a:fillRect/>
          </a:stretch>
        </p:blipFill>
        <p:spPr>
          <a:xfrm>
            <a:off x="311174" y="3983063"/>
            <a:ext cx="4266769" cy="2335997"/>
          </a:xfrm>
          <a:prstGeom prst="rect">
            <a:avLst/>
          </a:prstGeom>
        </p:spPr>
      </p:pic>
    </p:spTree>
    <p:extLst>
      <p:ext uri="{BB962C8B-B14F-4D97-AF65-F5344CB8AC3E}">
        <p14:creationId xmlns:p14="http://schemas.microsoft.com/office/powerpoint/2010/main" val="24907690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51000" y="225517"/>
            <a:ext cx="7010400" cy="1143000"/>
          </a:xfrm>
        </p:spPr>
        <p:txBody>
          <a:bodyPr>
            <a:normAutofit/>
          </a:bodyPr>
          <a:lstStyle/>
          <a:p>
            <a:r>
              <a:rPr kumimoji="1" lang="zh-CN" altLang="en-US" sz="3200" dirty="0" smtClean="0">
                <a:latin typeface="Adobe 楷体 Std R" panose="02020400000000000000" pitchFamily="18" charset="-122"/>
                <a:ea typeface="Adobe 楷体 Std R" panose="02020400000000000000" pitchFamily="18" charset="-122"/>
              </a:rPr>
              <a:t>多</a:t>
            </a:r>
            <a:r>
              <a:rPr kumimoji="1" lang="en-US" altLang="zh-CN" sz="3200" dirty="0" smtClean="0">
                <a:latin typeface="Adobe 楷体 Std R" panose="02020400000000000000" pitchFamily="18" charset="-122"/>
                <a:ea typeface="Adobe 楷体 Std R" panose="02020400000000000000" pitchFamily="18" charset="-122"/>
              </a:rPr>
              <a:t>CDN</a:t>
            </a:r>
            <a:r>
              <a:rPr kumimoji="1" lang="zh-CN" altLang="en-US" sz="3200" dirty="0" smtClean="0">
                <a:latin typeface="Adobe 楷体 Std R" panose="02020400000000000000" pitchFamily="18" charset="-122"/>
                <a:ea typeface="Adobe 楷体 Std R" panose="02020400000000000000" pitchFamily="18" charset="-122"/>
              </a:rPr>
              <a:t>自适应流媒体分发主要问题</a:t>
            </a:r>
            <a:endParaRPr kumimoji="1" lang="en-US" altLang="zh-CN" sz="32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419100" y="1642713"/>
            <a:ext cx="7772400" cy="4757339"/>
          </a:xfrm>
        </p:spPr>
        <p:txBody>
          <a:bodyPr>
            <a:normAutofit/>
          </a:bodyPr>
          <a:lstStyle/>
          <a:p>
            <a:pPr>
              <a:buClr>
                <a:srgbClr val="C00000"/>
              </a:buClr>
            </a:pPr>
            <a:r>
              <a:rPr kumimoji="1" lang="en-US" altLang="zh-CN" sz="2400" dirty="0" smtClean="0">
                <a:latin typeface="Adobe 楷体 Std R" panose="02020400000000000000" pitchFamily="18" charset="-122"/>
                <a:ea typeface="Adobe 楷体 Std R" panose="02020400000000000000" pitchFamily="18" charset="-122"/>
              </a:rPr>
              <a:t>CDN</a:t>
            </a:r>
            <a:r>
              <a:rPr kumimoji="1" lang="zh-CN" altLang="en-US" sz="2400" dirty="0" smtClean="0">
                <a:latin typeface="Adobe 楷体 Std R" panose="02020400000000000000" pitchFamily="18" charset="-122"/>
                <a:ea typeface="Adobe 楷体 Std R" panose="02020400000000000000" pitchFamily="18" charset="-122"/>
              </a:rPr>
              <a:t>节点选择：</a:t>
            </a:r>
            <a:endParaRPr kumimoji="1" lang="en-US" altLang="zh-CN" sz="2400" dirty="0" smtClean="0">
              <a:latin typeface="Adobe 楷体 Std R" panose="02020400000000000000" pitchFamily="18" charset="-122"/>
              <a:ea typeface="Adobe 楷体 Std R" panose="02020400000000000000" pitchFamily="18" charset="-122"/>
            </a:endParaRPr>
          </a:p>
          <a:p>
            <a:pPr lvl="1">
              <a:buClr>
                <a:srgbClr val="C00000"/>
              </a:buClr>
            </a:pPr>
            <a:r>
              <a:rPr kumimoji="1" lang="zh-CN" altLang="en-US" sz="2200" dirty="0" smtClean="0">
                <a:latin typeface="Adobe 楷体 Std R" panose="02020400000000000000" pitchFamily="18" charset="-122"/>
                <a:ea typeface="Adobe 楷体 Std R" panose="02020400000000000000" pitchFamily="18" charset="-122"/>
              </a:rPr>
              <a:t>播放过程中</a:t>
            </a:r>
            <a:r>
              <a:rPr kumimoji="1" lang="en-US" altLang="zh-CN" sz="2200" dirty="0" err="1" smtClean="0">
                <a:latin typeface="Adobe 楷体 Std R" panose="02020400000000000000" pitchFamily="18" charset="-122"/>
                <a:ea typeface="Adobe 楷体 Std R" panose="02020400000000000000" pitchFamily="18" charset="-122"/>
              </a:rPr>
              <a:t>QoE</a:t>
            </a:r>
            <a:r>
              <a:rPr kumimoji="1" lang="zh-CN" altLang="en-US" sz="2200" dirty="0" smtClean="0">
                <a:latin typeface="Adobe 楷体 Std R" panose="02020400000000000000" pitchFamily="18" charset="-122"/>
                <a:ea typeface="Adobe 楷体 Std R" panose="02020400000000000000" pitchFamily="18" charset="-122"/>
              </a:rPr>
              <a:t>波动  </a:t>
            </a:r>
            <a:endParaRPr kumimoji="1" lang="en-US" altLang="zh-CN" sz="2200" dirty="0" smtClean="0">
              <a:latin typeface="Adobe 楷体 Std R" panose="02020400000000000000" pitchFamily="18" charset="-122"/>
              <a:ea typeface="Adobe 楷体 Std R" panose="02020400000000000000" pitchFamily="18" charset="-122"/>
            </a:endParaRPr>
          </a:p>
          <a:p>
            <a:pPr lvl="2">
              <a:buClr>
                <a:srgbClr val="C00000"/>
              </a:buClr>
            </a:pPr>
            <a:r>
              <a:rPr kumimoji="1" lang="zh-CN" altLang="en-US" sz="2200" dirty="0" smtClean="0">
                <a:latin typeface="Adobe 楷体 Std R" panose="02020400000000000000" pitchFamily="18" charset="-122"/>
                <a:ea typeface="Adobe 楷体 Std R" panose="02020400000000000000" pitchFamily="18" charset="-122"/>
              </a:rPr>
              <a:t>码率</a:t>
            </a:r>
            <a:r>
              <a:rPr kumimoji="1" lang="en-US" altLang="zh-CN" sz="2200" dirty="0">
                <a:latin typeface="Adobe 楷体 Std R" panose="02020400000000000000" pitchFamily="18" charset="-122"/>
                <a:ea typeface="Adobe 楷体 Std R" panose="02020400000000000000" pitchFamily="18" charset="-122"/>
              </a:rPr>
              <a:t> </a:t>
            </a:r>
            <a:r>
              <a:rPr kumimoji="1" lang="en-US" altLang="zh-CN" sz="2200" dirty="0" smtClean="0">
                <a:latin typeface="Adobe 楷体 Std R" panose="02020400000000000000" pitchFamily="18" charset="-122"/>
                <a:ea typeface="Adobe 楷体 Std R" panose="02020400000000000000" pitchFamily="18" charset="-122"/>
              </a:rPr>
              <a:t> </a:t>
            </a:r>
            <a:r>
              <a:rPr kumimoji="1" lang="zh-CN" altLang="en-US" sz="2200" dirty="0" smtClean="0">
                <a:latin typeface="Adobe 楷体 Std R" panose="02020400000000000000" pitchFamily="18" charset="-122"/>
                <a:ea typeface="Adobe 楷体 Std R" panose="02020400000000000000" pitchFamily="18" charset="-122"/>
              </a:rPr>
              <a:t>启动延迟  缓冲次数</a:t>
            </a:r>
            <a:r>
              <a:rPr kumimoji="1" lang="en-US" altLang="zh-CN" sz="2200" dirty="0">
                <a:latin typeface="Adobe 楷体 Std R" panose="02020400000000000000" pitchFamily="18" charset="-122"/>
                <a:ea typeface="Adobe 楷体 Std R" panose="02020400000000000000" pitchFamily="18" charset="-122"/>
              </a:rPr>
              <a:t> </a:t>
            </a:r>
            <a:r>
              <a:rPr kumimoji="1" lang="en-US" altLang="zh-CN" sz="2200" dirty="0" smtClean="0">
                <a:latin typeface="Adobe 楷体 Std R" panose="02020400000000000000" pitchFamily="18" charset="-122"/>
                <a:ea typeface="Adobe 楷体 Std R" panose="02020400000000000000" pitchFamily="18" charset="-122"/>
              </a:rPr>
              <a:t> </a:t>
            </a:r>
            <a:r>
              <a:rPr kumimoji="1" lang="zh-CN" altLang="en-US" sz="2200" dirty="0" smtClean="0">
                <a:latin typeface="Adobe 楷体 Std R" panose="02020400000000000000" pitchFamily="18" charset="-122"/>
                <a:ea typeface="Adobe 楷体 Std R" panose="02020400000000000000" pitchFamily="18" charset="-122"/>
              </a:rPr>
              <a:t>缓冲时间比例</a:t>
            </a:r>
            <a:endParaRPr kumimoji="1" lang="en-US" altLang="zh-CN" sz="2200" dirty="0" smtClean="0">
              <a:latin typeface="Adobe 楷体 Std R" panose="02020400000000000000" pitchFamily="18" charset="-122"/>
              <a:ea typeface="Adobe 楷体 Std R" panose="02020400000000000000" pitchFamily="18" charset="-122"/>
            </a:endParaRPr>
          </a:p>
          <a:p>
            <a:pPr lvl="2">
              <a:buClr>
                <a:srgbClr val="C00000"/>
              </a:buClr>
            </a:pPr>
            <a:r>
              <a:rPr kumimoji="1" lang="zh-CN" altLang="en-US" sz="2200" dirty="0" smtClean="0">
                <a:latin typeface="Adobe 楷体 Std R" panose="02020400000000000000" pitchFamily="18" charset="-122"/>
                <a:ea typeface="Adobe 楷体 Std R" panose="02020400000000000000" pitchFamily="18" charset="-122"/>
              </a:rPr>
              <a:t>码率切换次数 码率切换间隔</a:t>
            </a:r>
            <a:endParaRPr kumimoji="1" lang="en-US" altLang="zh-CN" sz="2200" dirty="0" smtClean="0">
              <a:latin typeface="Adobe 楷体 Std R" panose="02020400000000000000" pitchFamily="18" charset="-122"/>
              <a:ea typeface="Adobe 楷体 Std R" panose="02020400000000000000" pitchFamily="18" charset="-122"/>
            </a:endParaRPr>
          </a:p>
          <a:p>
            <a:pPr lvl="2">
              <a:buClr>
                <a:schemeClr val="accent2"/>
              </a:buClr>
            </a:pPr>
            <a:endParaRPr kumimoji="1" lang="en-US" altLang="zh-CN" dirty="0" smtClean="0"/>
          </a:p>
          <a:p>
            <a:pPr lvl="2">
              <a:buClr>
                <a:schemeClr val="accent2"/>
              </a:buClr>
            </a:pPr>
            <a:endParaRPr kumimoji="1" lang="en-US" altLang="zh-CN" dirty="0" smtClean="0"/>
          </a:p>
          <a:p>
            <a:pPr lvl="2">
              <a:buClr>
                <a:schemeClr val="accent2"/>
              </a:buClr>
            </a:pPr>
            <a:endParaRPr kumimoji="1" lang="en-US" altLang="zh-CN" dirty="0" smtClean="0"/>
          </a:p>
          <a:p>
            <a:pPr lvl="2">
              <a:buClr>
                <a:schemeClr val="accent2"/>
              </a:buClr>
            </a:pPr>
            <a:endParaRPr kumimoji="1" lang="en-US" altLang="zh-CN" dirty="0" smtClean="0"/>
          </a:p>
          <a:p>
            <a:pPr lvl="2">
              <a:buClr>
                <a:schemeClr val="accent2"/>
              </a:buClr>
            </a:pPr>
            <a:endParaRPr kumimoji="1" lang="en-US" altLang="zh-CN" dirty="0"/>
          </a:p>
          <a:p>
            <a:pPr lvl="2">
              <a:buClr>
                <a:schemeClr val="accent2"/>
              </a:buClr>
            </a:pPr>
            <a:endParaRPr kumimoji="1" lang="en-US" altLang="zh-CN" dirty="0" smtClean="0"/>
          </a:p>
        </p:txBody>
      </p:sp>
      <p:pic>
        <p:nvPicPr>
          <p:cNvPr id="5" name="图片 4"/>
          <p:cNvPicPr>
            <a:picLocks noChangeAspect="1"/>
          </p:cNvPicPr>
          <p:nvPr/>
        </p:nvPicPr>
        <p:blipFill>
          <a:blip r:embed="rId3"/>
          <a:stretch>
            <a:fillRect/>
          </a:stretch>
        </p:blipFill>
        <p:spPr>
          <a:xfrm>
            <a:off x="6015312" y="3809350"/>
            <a:ext cx="3058439" cy="2232661"/>
          </a:xfrm>
          <a:prstGeom prst="rect">
            <a:avLst/>
          </a:prstGeom>
        </p:spPr>
      </p:pic>
      <p:pic>
        <p:nvPicPr>
          <p:cNvPr id="7" name="图片 6"/>
          <p:cNvPicPr>
            <a:picLocks noChangeAspect="1"/>
          </p:cNvPicPr>
          <p:nvPr/>
        </p:nvPicPr>
        <p:blipFill>
          <a:blip r:embed="rId4"/>
          <a:stretch>
            <a:fillRect/>
          </a:stretch>
        </p:blipFill>
        <p:spPr>
          <a:xfrm>
            <a:off x="83917" y="3809350"/>
            <a:ext cx="2994938" cy="2244919"/>
          </a:xfrm>
          <a:prstGeom prst="rect">
            <a:avLst/>
          </a:prstGeom>
        </p:spPr>
      </p:pic>
      <p:pic>
        <p:nvPicPr>
          <p:cNvPr id="4" name="图片 3"/>
          <p:cNvPicPr>
            <a:picLocks noChangeAspect="1"/>
          </p:cNvPicPr>
          <p:nvPr/>
        </p:nvPicPr>
        <p:blipFill>
          <a:blip r:embed="rId5"/>
          <a:stretch>
            <a:fillRect/>
          </a:stretch>
        </p:blipFill>
        <p:spPr>
          <a:xfrm>
            <a:off x="3025412" y="3856159"/>
            <a:ext cx="3043343" cy="2244919"/>
          </a:xfrm>
          <a:prstGeom prst="rect">
            <a:avLst/>
          </a:prstGeom>
        </p:spPr>
      </p:pic>
    </p:spTree>
    <p:extLst>
      <p:ext uri="{BB962C8B-B14F-4D97-AF65-F5344CB8AC3E}">
        <p14:creationId xmlns:p14="http://schemas.microsoft.com/office/powerpoint/2010/main" val="1824930793"/>
      </p:ext>
    </p:extLst>
  </p:cSld>
  <p:clrMapOvr>
    <a:masterClrMapping/>
  </p:clrMapOvr>
  <p:timing>
    <p:tnLst>
      <p:par>
        <p:cTn id="1" dur="indefinite" restart="never" nodeType="tmRoot"/>
      </p:par>
    </p:tnLst>
  </p:timing>
</p:sld>
</file>

<file path=ppt/theme/theme1.xml><?xml version="1.0" encoding="utf-8"?>
<a:theme xmlns:a="http://schemas.openxmlformats.org/drawingml/2006/main" name="2_02">
  <a:themeElements>
    <a:clrScheme name="02 3">
      <a:dk1>
        <a:srgbClr val="0B1749"/>
      </a:dk1>
      <a:lt1>
        <a:srgbClr val="FFFFFF"/>
      </a:lt1>
      <a:dk2>
        <a:srgbClr val="2453B2"/>
      </a:dk2>
      <a:lt2>
        <a:srgbClr val="DDDDDD"/>
      </a:lt2>
      <a:accent1>
        <a:srgbClr val="4D93D9"/>
      </a:accent1>
      <a:accent2>
        <a:srgbClr val="77AE26"/>
      </a:accent2>
      <a:accent3>
        <a:srgbClr val="FFFFFF"/>
      </a:accent3>
      <a:accent4>
        <a:srgbClr val="08123D"/>
      </a:accent4>
      <a:accent5>
        <a:srgbClr val="B2C8E9"/>
      </a:accent5>
      <a:accent6>
        <a:srgbClr val="6B9D21"/>
      </a:accent6>
      <a:hlink>
        <a:srgbClr val="4D798F"/>
      </a:hlink>
      <a:folHlink>
        <a:srgbClr val="6A93BC"/>
      </a:folHlink>
    </a:clrScheme>
    <a:fontScheme name="0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02 1">
        <a:dk1>
          <a:srgbClr val="30311D"/>
        </a:dk1>
        <a:lt1>
          <a:srgbClr val="FFFFFF"/>
        </a:lt1>
        <a:dk2>
          <a:srgbClr val="866D10"/>
        </a:dk2>
        <a:lt2>
          <a:srgbClr val="DDDDDD"/>
        </a:lt2>
        <a:accent1>
          <a:srgbClr val="345C22"/>
        </a:accent1>
        <a:accent2>
          <a:srgbClr val="93B75F"/>
        </a:accent2>
        <a:accent3>
          <a:srgbClr val="FFFFFF"/>
        </a:accent3>
        <a:accent4>
          <a:srgbClr val="272817"/>
        </a:accent4>
        <a:accent5>
          <a:srgbClr val="AEB5AB"/>
        </a:accent5>
        <a:accent6>
          <a:srgbClr val="85A655"/>
        </a:accent6>
        <a:hlink>
          <a:srgbClr val="557B97"/>
        </a:hlink>
        <a:folHlink>
          <a:srgbClr val="B5A077"/>
        </a:folHlink>
      </a:clrScheme>
      <a:clrMap bg1="lt1" tx1="dk1" bg2="lt2" tx2="dk2" accent1="accent1" accent2="accent2" accent3="accent3" accent4="accent4" accent5="accent5" accent6="accent6" hlink="hlink" folHlink="folHlink"/>
    </a:extraClrScheme>
    <a:extraClrScheme>
      <a:clrScheme name="02 2">
        <a:dk1>
          <a:srgbClr val="000066"/>
        </a:dk1>
        <a:lt1>
          <a:srgbClr val="FFFFFF"/>
        </a:lt1>
        <a:dk2>
          <a:srgbClr val="447DE4"/>
        </a:dk2>
        <a:lt2>
          <a:srgbClr val="DDDDDD"/>
        </a:lt2>
        <a:accent1>
          <a:srgbClr val="7F81CF"/>
        </a:accent1>
        <a:accent2>
          <a:srgbClr val="D87A24"/>
        </a:accent2>
        <a:accent3>
          <a:srgbClr val="FFFFFF"/>
        </a:accent3>
        <a:accent4>
          <a:srgbClr val="000056"/>
        </a:accent4>
        <a:accent5>
          <a:srgbClr val="C0C1E4"/>
        </a:accent5>
        <a:accent6>
          <a:srgbClr val="C46E20"/>
        </a:accent6>
        <a:hlink>
          <a:srgbClr val="99A75F"/>
        </a:hlink>
        <a:folHlink>
          <a:srgbClr val="7AAFC2"/>
        </a:folHlink>
      </a:clrScheme>
      <a:clrMap bg1="lt1" tx1="dk1" bg2="lt2" tx2="dk2" accent1="accent1" accent2="accent2" accent3="accent3" accent4="accent4" accent5="accent5" accent6="accent6" hlink="hlink" folHlink="folHlink"/>
    </a:extraClrScheme>
    <a:extraClrScheme>
      <a:clrScheme name="02 3">
        <a:dk1>
          <a:srgbClr val="0B1749"/>
        </a:dk1>
        <a:lt1>
          <a:srgbClr val="FFFFFF"/>
        </a:lt1>
        <a:dk2>
          <a:srgbClr val="2453B2"/>
        </a:dk2>
        <a:lt2>
          <a:srgbClr val="DDDDDD"/>
        </a:lt2>
        <a:accent1>
          <a:srgbClr val="4D93D9"/>
        </a:accent1>
        <a:accent2>
          <a:srgbClr val="77AE26"/>
        </a:accent2>
        <a:accent3>
          <a:srgbClr val="FFFFFF"/>
        </a:accent3>
        <a:accent4>
          <a:srgbClr val="08123D"/>
        </a:accent4>
        <a:accent5>
          <a:srgbClr val="B2C8E9"/>
        </a:accent5>
        <a:accent6>
          <a:srgbClr val="6B9D21"/>
        </a:accent6>
        <a:hlink>
          <a:srgbClr val="4D798F"/>
        </a:hlink>
        <a:folHlink>
          <a:srgbClr val="6A93B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02">
  <a:themeElements>
    <a:clrScheme name="02 3">
      <a:dk1>
        <a:srgbClr val="0B1749"/>
      </a:dk1>
      <a:lt1>
        <a:srgbClr val="FFFFFF"/>
      </a:lt1>
      <a:dk2>
        <a:srgbClr val="2453B2"/>
      </a:dk2>
      <a:lt2>
        <a:srgbClr val="DDDDDD"/>
      </a:lt2>
      <a:accent1>
        <a:srgbClr val="4D93D9"/>
      </a:accent1>
      <a:accent2>
        <a:srgbClr val="77AE26"/>
      </a:accent2>
      <a:accent3>
        <a:srgbClr val="FFFFFF"/>
      </a:accent3>
      <a:accent4>
        <a:srgbClr val="08123D"/>
      </a:accent4>
      <a:accent5>
        <a:srgbClr val="B2C8E9"/>
      </a:accent5>
      <a:accent6>
        <a:srgbClr val="6B9D21"/>
      </a:accent6>
      <a:hlink>
        <a:srgbClr val="4D798F"/>
      </a:hlink>
      <a:folHlink>
        <a:srgbClr val="6A93BC"/>
      </a:folHlink>
    </a:clrScheme>
    <a:fontScheme name="0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02 1">
        <a:dk1>
          <a:srgbClr val="30311D"/>
        </a:dk1>
        <a:lt1>
          <a:srgbClr val="FFFFFF"/>
        </a:lt1>
        <a:dk2>
          <a:srgbClr val="866D10"/>
        </a:dk2>
        <a:lt2>
          <a:srgbClr val="DDDDDD"/>
        </a:lt2>
        <a:accent1>
          <a:srgbClr val="345C22"/>
        </a:accent1>
        <a:accent2>
          <a:srgbClr val="93B75F"/>
        </a:accent2>
        <a:accent3>
          <a:srgbClr val="FFFFFF"/>
        </a:accent3>
        <a:accent4>
          <a:srgbClr val="272817"/>
        </a:accent4>
        <a:accent5>
          <a:srgbClr val="AEB5AB"/>
        </a:accent5>
        <a:accent6>
          <a:srgbClr val="85A655"/>
        </a:accent6>
        <a:hlink>
          <a:srgbClr val="557B97"/>
        </a:hlink>
        <a:folHlink>
          <a:srgbClr val="B5A077"/>
        </a:folHlink>
      </a:clrScheme>
      <a:clrMap bg1="lt1" tx1="dk1" bg2="lt2" tx2="dk2" accent1="accent1" accent2="accent2" accent3="accent3" accent4="accent4" accent5="accent5" accent6="accent6" hlink="hlink" folHlink="folHlink"/>
    </a:extraClrScheme>
    <a:extraClrScheme>
      <a:clrScheme name="02 2">
        <a:dk1>
          <a:srgbClr val="000066"/>
        </a:dk1>
        <a:lt1>
          <a:srgbClr val="FFFFFF"/>
        </a:lt1>
        <a:dk2>
          <a:srgbClr val="447DE4"/>
        </a:dk2>
        <a:lt2>
          <a:srgbClr val="DDDDDD"/>
        </a:lt2>
        <a:accent1>
          <a:srgbClr val="7F81CF"/>
        </a:accent1>
        <a:accent2>
          <a:srgbClr val="D87A24"/>
        </a:accent2>
        <a:accent3>
          <a:srgbClr val="FFFFFF"/>
        </a:accent3>
        <a:accent4>
          <a:srgbClr val="000056"/>
        </a:accent4>
        <a:accent5>
          <a:srgbClr val="C0C1E4"/>
        </a:accent5>
        <a:accent6>
          <a:srgbClr val="C46E20"/>
        </a:accent6>
        <a:hlink>
          <a:srgbClr val="99A75F"/>
        </a:hlink>
        <a:folHlink>
          <a:srgbClr val="7AAFC2"/>
        </a:folHlink>
      </a:clrScheme>
      <a:clrMap bg1="lt1" tx1="dk1" bg2="lt2" tx2="dk2" accent1="accent1" accent2="accent2" accent3="accent3" accent4="accent4" accent5="accent5" accent6="accent6" hlink="hlink" folHlink="folHlink"/>
    </a:extraClrScheme>
    <a:extraClrScheme>
      <a:clrScheme name="02 3">
        <a:dk1>
          <a:srgbClr val="0B1749"/>
        </a:dk1>
        <a:lt1>
          <a:srgbClr val="FFFFFF"/>
        </a:lt1>
        <a:dk2>
          <a:srgbClr val="2453B2"/>
        </a:dk2>
        <a:lt2>
          <a:srgbClr val="DDDDDD"/>
        </a:lt2>
        <a:accent1>
          <a:srgbClr val="4D93D9"/>
        </a:accent1>
        <a:accent2>
          <a:srgbClr val="77AE26"/>
        </a:accent2>
        <a:accent3>
          <a:srgbClr val="FFFFFF"/>
        </a:accent3>
        <a:accent4>
          <a:srgbClr val="08123D"/>
        </a:accent4>
        <a:accent5>
          <a:srgbClr val="B2C8E9"/>
        </a:accent5>
        <a:accent6>
          <a:srgbClr val="6B9D21"/>
        </a:accent6>
        <a:hlink>
          <a:srgbClr val="4D798F"/>
        </a:hlink>
        <a:folHlink>
          <a:srgbClr val="6A93B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02">
  <a:themeElements>
    <a:clrScheme name="02 3">
      <a:dk1>
        <a:srgbClr val="0B1749"/>
      </a:dk1>
      <a:lt1>
        <a:srgbClr val="FFFFFF"/>
      </a:lt1>
      <a:dk2>
        <a:srgbClr val="2453B2"/>
      </a:dk2>
      <a:lt2>
        <a:srgbClr val="DDDDDD"/>
      </a:lt2>
      <a:accent1>
        <a:srgbClr val="4D93D9"/>
      </a:accent1>
      <a:accent2>
        <a:srgbClr val="77AE26"/>
      </a:accent2>
      <a:accent3>
        <a:srgbClr val="FFFFFF"/>
      </a:accent3>
      <a:accent4>
        <a:srgbClr val="08123D"/>
      </a:accent4>
      <a:accent5>
        <a:srgbClr val="B2C8E9"/>
      </a:accent5>
      <a:accent6>
        <a:srgbClr val="6B9D21"/>
      </a:accent6>
      <a:hlink>
        <a:srgbClr val="4D798F"/>
      </a:hlink>
      <a:folHlink>
        <a:srgbClr val="6A93BC"/>
      </a:folHlink>
    </a:clrScheme>
    <a:fontScheme name="0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02 1">
        <a:dk1>
          <a:srgbClr val="30311D"/>
        </a:dk1>
        <a:lt1>
          <a:srgbClr val="FFFFFF"/>
        </a:lt1>
        <a:dk2>
          <a:srgbClr val="866D10"/>
        </a:dk2>
        <a:lt2>
          <a:srgbClr val="DDDDDD"/>
        </a:lt2>
        <a:accent1>
          <a:srgbClr val="345C22"/>
        </a:accent1>
        <a:accent2>
          <a:srgbClr val="93B75F"/>
        </a:accent2>
        <a:accent3>
          <a:srgbClr val="FFFFFF"/>
        </a:accent3>
        <a:accent4>
          <a:srgbClr val="272817"/>
        </a:accent4>
        <a:accent5>
          <a:srgbClr val="AEB5AB"/>
        </a:accent5>
        <a:accent6>
          <a:srgbClr val="85A655"/>
        </a:accent6>
        <a:hlink>
          <a:srgbClr val="557B97"/>
        </a:hlink>
        <a:folHlink>
          <a:srgbClr val="B5A077"/>
        </a:folHlink>
      </a:clrScheme>
      <a:clrMap bg1="lt1" tx1="dk1" bg2="lt2" tx2="dk2" accent1="accent1" accent2="accent2" accent3="accent3" accent4="accent4" accent5="accent5" accent6="accent6" hlink="hlink" folHlink="folHlink"/>
    </a:extraClrScheme>
    <a:extraClrScheme>
      <a:clrScheme name="02 2">
        <a:dk1>
          <a:srgbClr val="000066"/>
        </a:dk1>
        <a:lt1>
          <a:srgbClr val="FFFFFF"/>
        </a:lt1>
        <a:dk2>
          <a:srgbClr val="447DE4"/>
        </a:dk2>
        <a:lt2>
          <a:srgbClr val="DDDDDD"/>
        </a:lt2>
        <a:accent1>
          <a:srgbClr val="7F81CF"/>
        </a:accent1>
        <a:accent2>
          <a:srgbClr val="D87A24"/>
        </a:accent2>
        <a:accent3>
          <a:srgbClr val="FFFFFF"/>
        </a:accent3>
        <a:accent4>
          <a:srgbClr val="000056"/>
        </a:accent4>
        <a:accent5>
          <a:srgbClr val="C0C1E4"/>
        </a:accent5>
        <a:accent6>
          <a:srgbClr val="C46E20"/>
        </a:accent6>
        <a:hlink>
          <a:srgbClr val="99A75F"/>
        </a:hlink>
        <a:folHlink>
          <a:srgbClr val="7AAFC2"/>
        </a:folHlink>
      </a:clrScheme>
      <a:clrMap bg1="lt1" tx1="dk1" bg2="lt2" tx2="dk2" accent1="accent1" accent2="accent2" accent3="accent3" accent4="accent4" accent5="accent5" accent6="accent6" hlink="hlink" folHlink="folHlink"/>
    </a:extraClrScheme>
    <a:extraClrScheme>
      <a:clrScheme name="02 3">
        <a:dk1>
          <a:srgbClr val="0B1749"/>
        </a:dk1>
        <a:lt1>
          <a:srgbClr val="FFFFFF"/>
        </a:lt1>
        <a:dk2>
          <a:srgbClr val="2453B2"/>
        </a:dk2>
        <a:lt2>
          <a:srgbClr val="DDDDDD"/>
        </a:lt2>
        <a:accent1>
          <a:srgbClr val="4D93D9"/>
        </a:accent1>
        <a:accent2>
          <a:srgbClr val="77AE26"/>
        </a:accent2>
        <a:accent3>
          <a:srgbClr val="FFFFFF"/>
        </a:accent3>
        <a:accent4>
          <a:srgbClr val="08123D"/>
        </a:accent4>
        <a:accent5>
          <a:srgbClr val="B2C8E9"/>
        </a:accent5>
        <a:accent6>
          <a:srgbClr val="6B9D21"/>
        </a:accent6>
        <a:hlink>
          <a:srgbClr val="4D798F"/>
        </a:hlink>
        <a:folHlink>
          <a:srgbClr val="6A93B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闫一萍毕设答辩</Template>
  <TotalTime>7752</TotalTime>
  <Words>4088</Words>
  <Application>Microsoft Office PowerPoint</Application>
  <PresentationFormat>全屏显示(4:3)</PresentationFormat>
  <Paragraphs>429</Paragraphs>
  <Slides>36</Slides>
  <Notes>32</Notes>
  <HiddenSlides>0</HiddenSlides>
  <MMClips>0</MMClips>
  <ScaleCrop>false</ScaleCrop>
  <HeadingPairs>
    <vt:vector size="6" baseType="variant">
      <vt:variant>
        <vt:lpstr>主题</vt:lpstr>
      </vt:variant>
      <vt:variant>
        <vt:i4>3</vt:i4>
      </vt:variant>
      <vt:variant>
        <vt:lpstr>嵌入 OLE 服务器</vt:lpstr>
      </vt:variant>
      <vt:variant>
        <vt:i4>1</vt:i4>
      </vt:variant>
      <vt:variant>
        <vt:lpstr>幻灯片标题</vt:lpstr>
      </vt:variant>
      <vt:variant>
        <vt:i4>36</vt:i4>
      </vt:variant>
    </vt:vector>
  </HeadingPairs>
  <TitlesOfParts>
    <vt:vector size="40" baseType="lpstr">
      <vt:lpstr>2_02</vt:lpstr>
      <vt:lpstr>02</vt:lpstr>
      <vt:lpstr>1_02</vt:lpstr>
      <vt:lpstr>Image</vt:lpstr>
      <vt:lpstr>PowerPoint 演示文稿</vt:lpstr>
      <vt:lpstr>内容提要</vt:lpstr>
      <vt:lpstr>内容提要</vt:lpstr>
      <vt:lpstr>PowerPoint 演示文稿</vt:lpstr>
      <vt:lpstr>选题背景和意义</vt:lpstr>
      <vt:lpstr>内容分发网络是满足视频提供商大规模视频分发的主要途径</vt:lpstr>
      <vt:lpstr>动态自适应流媒体是满足网络视频应用环境的异构性的主要途径</vt:lpstr>
      <vt:lpstr>多CDN自适应流媒体分发主要问题</vt:lpstr>
      <vt:lpstr>多CDN自适应流媒体分发主要问题</vt:lpstr>
      <vt:lpstr>多CDN自适应流媒体分发主要问题</vt:lpstr>
      <vt:lpstr>多CDN自适应流媒体分发主要问题</vt:lpstr>
      <vt:lpstr>内容提要</vt:lpstr>
      <vt:lpstr> 多CDN下的内容部署 </vt:lpstr>
      <vt:lpstr> 多CDN下的服务节点选择 </vt:lpstr>
      <vt:lpstr>DASH动态码率选择</vt:lpstr>
      <vt:lpstr>自适应流媒体的计算与网络资源优化 </vt:lpstr>
      <vt:lpstr>内容提要</vt:lpstr>
      <vt:lpstr>整体研究框架</vt:lpstr>
      <vt:lpstr>开销与性能优化的多CDN内容部署策略 </vt:lpstr>
      <vt:lpstr>开销与性能优化的多CDN内容部署策略 </vt:lpstr>
      <vt:lpstr>开销与性能优化的多CDN内容部署策略 </vt:lpstr>
      <vt:lpstr>开销与性能优化的多CDN内容部署策略 </vt:lpstr>
      <vt:lpstr>多CDN服务节点选择策略 </vt:lpstr>
      <vt:lpstr>多CDN服务节点选择策略 </vt:lpstr>
      <vt:lpstr>多CDN服务节点选择策略 </vt:lpstr>
      <vt:lpstr>动态码率选择机制设计</vt:lpstr>
      <vt:lpstr>动态码率选择机制设计</vt:lpstr>
      <vt:lpstr>CDN节点网络、计算资源联合优化 </vt:lpstr>
      <vt:lpstr>在线转码框架</vt:lpstr>
      <vt:lpstr>内容提要</vt:lpstr>
      <vt:lpstr>研究特色和研究目标</vt:lpstr>
      <vt:lpstr>内容提要</vt:lpstr>
      <vt:lpstr>论文发表与课题承担</vt:lpstr>
      <vt:lpstr>内容提要</vt:lpstr>
      <vt:lpstr>研究计划和进度安排</vt:lpstr>
      <vt:lpstr>致谢</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Jokey Shi</dc:creator>
  <cp:lastModifiedBy>mm</cp:lastModifiedBy>
  <cp:revision>1282</cp:revision>
  <dcterms:created xsi:type="dcterms:W3CDTF">2014-04-20T09:36:37Z</dcterms:created>
  <dcterms:modified xsi:type="dcterms:W3CDTF">2014-10-11T03:13:52Z</dcterms:modified>
</cp:coreProperties>
</file>